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83"/>
  </p:notesMasterIdLst>
  <p:sldIdLst>
    <p:sldId id="258" r:id="rId4"/>
    <p:sldId id="356" r:id="rId5"/>
    <p:sldId id="261" r:id="rId6"/>
    <p:sldId id="362" r:id="rId7"/>
    <p:sldId id="260" r:id="rId8"/>
    <p:sldId id="265" r:id="rId9"/>
    <p:sldId id="266" r:id="rId10"/>
    <p:sldId id="267" r:id="rId11"/>
    <p:sldId id="300" r:id="rId12"/>
    <p:sldId id="263" r:id="rId13"/>
    <p:sldId id="290" r:id="rId14"/>
    <p:sldId id="367" r:id="rId15"/>
    <p:sldId id="291" r:id="rId16"/>
    <p:sldId id="293" r:id="rId17"/>
    <p:sldId id="294" r:id="rId18"/>
    <p:sldId id="277" r:id="rId19"/>
    <p:sldId id="296" r:id="rId20"/>
    <p:sldId id="297" r:id="rId21"/>
    <p:sldId id="298" r:id="rId22"/>
    <p:sldId id="295" r:id="rId23"/>
    <p:sldId id="292" r:id="rId24"/>
    <p:sldId id="270" r:id="rId25"/>
    <p:sldId id="271" r:id="rId26"/>
    <p:sldId id="272" r:id="rId27"/>
    <p:sldId id="278" r:id="rId28"/>
    <p:sldId id="279" r:id="rId29"/>
    <p:sldId id="280" r:id="rId30"/>
    <p:sldId id="303" r:id="rId31"/>
    <p:sldId id="305" r:id="rId32"/>
    <p:sldId id="306" r:id="rId33"/>
    <p:sldId id="307" r:id="rId34"/>
    <p:sldId id="308" r:id="rId35"/>
    <p:sldId id="309" r:id="rId36"/>
    <p:sldId id="310" r:id="rId37"/>
    <p:sldId id="311" r:id="rId38"/>
    <p:sldId id="312" r:id="rId39"/>
    <p:sldId id="313" r:id="rId40"/>
    <p:sldId id="314" r:id="rId41"/>
    <p:sldId id="315" r:id="rId42"/>
    <p:sldId id="316" r:id="rId43"/>
    <p:sldId id="317" r:id="rId44"/>
    <p:sldId id="318" r:id="rId45"/>
    <p:sldId id="319" r:id="rId46"/>
    <p:sldId id="320" r:id="rId47"/>
    <p:sldId id="321" r:id="rId48"/>
    <p:sldId id="322" r:id="rId49"/>
    <p:sldId id="323" r:id="rId50"/>
    <p:sldId id="324" r:id="rId51"/>
    <p:sldId id="325" r:id="rId52"/>
    <p:sldId id="326" r:id="rId53"/>
    <p:sldId id="330" r:id="rId54"/>
    <p:sldId id="331" r:id="rId55"/>
    <p:sldId id="332" r:id="rId56"/>
    <p:sldId id="333" r:id="rId57"/>
    <p:sldId id="334" r:id="rId58"/>
    <p:sldId id="335" r:id="rId59"/>
    <p:sldId id="336" r:id="rId60"/>
    <p:sldId id="337" r:id="rId61"/>
    <p:sldId id="338" r:id="rId62"/>
    <p:sldId id="360" r:id="rId63"/>
    <p:sldId id="359" r:id="rId64"/>
    <p:sldId id="339" r:id="rId65"/>
    <p:sldId id="340" r:id="rId66"/>
    <p:sldId id="341" r:id="rId67"/>
    <p:sldId id="342" r:id="rId68"/>
    <p:sldId id="343" r:id="rId69"/>
    <p:sldId id="344" r:id="rId70"/>
    <p:sldId id="345" r:id="rId71"/>
    <p:sldId id="346" r:id="rId72"/>
    <p:sldId id="347" r:id="rId73"/>
    <p:sldId id="348" r:id="rId74"/>
    <p:sldId id="349" r:id="rId75"/>
    <p:sldId id="350" r:id="rId76"/>
    <p:sldId id="353" r:id="rId77"/>
    <p:sldId id="363" r:id="rId78"/>
    <p:sldId id="364" r:id="rId79"/>
    <p:sldId id="365" r:id="rId80"/>
    <p:sldId id="366" r:id="rId81"/>
    <p:sldId id="354" r:id="rId82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7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76" Type="http://schemas.openxmlformats.org/officeDocument/2006/relationships/slide" Target="slides/slide73.xml"/><Relationship Id="rId84" Type="http://schemas.openxmlformats.org/officeDocument/2006/relationships/presProps" Target="presProps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slide" Target="slides/slide63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87" Type="http://schemas.openxmlformats.org/officeDocument/2006/relationships/tableStyles" Target="tableStyles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77" Type="http://schemas.openxmlformats.org/officeDocument/2006/relationships/slide" Target="slides/slide74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80" Type="http://schemas.openxmlformats.org/officeDocument/2006/relationships/slide" Target="slides/slide77.xml"/><Relationship Id="rId85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83" Type="http://schemas.openxmlformats.org/officeDocument/2006/relationships/notesMaster" Target="notesMasters/notesMaster1.xml"/><Relationship Id="rId88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slide" Target="slides/slide78.xml"/><Relationship Id="rId86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fia Vairinho" userId="88c1a611-119f-4770-af5e-a5d14f59faaa" providerId="ADAL" clId="{66FDC175-2480-47A3-AB7C-A28BBD3AAFD1}"/>
  </pc:docChgLst>
  <pc:docChgLst>
    <pc:chgData name="Sofia Vairinho" userId="88c1a611-119f-4770-af5e-a5d14f59faaa" providerId="ADAL" clId="{4F363940-FB16-4488-A33E-3A46087E8341}"/>
    <pc:docChg chg="custSel delSld modSld">
      <pc:chgData name="Sofia Vairinho" userId="88c1a611-119f-4770-af5e-a5d14f59faaa" providerId="ADAL" clId="{4F363940-FB16-4488-A33E-3A46087E8341}" dt="2025-09-11T09:23:16.832" v="127" actId="2696"/>
      <pc:docMkLst>
        <pc:docMk/>
      </pc:docMkLst>
      <pc:sldChg chg="modSp">
        <pc:chgData name="Sofia Vairinho" userId="88c1a611-119f-4770-af5e-a5d14f59faaa" providerId="ADAL" clId="{4F363940-FB16-4488-A33E-3A46087E8341}" dt="2025-09-11T09:22:03.480" v="124" actId="1076"/>
        <pc:sldMkLst>
          <pc:docMk/>
          <pc:sldMk cId="832019691" sldId="261"/>
        </pc:sldMkLst>
        <pc:spChg chg="mod">
          <ac:chgData name="Sofia Vairinho" userId="88c1a611-119f-4770-af5e-a5d14f59faaa" providerId="ADAL" clId="{4F363940-FB16-4488-A33E-3A46087E8341}" dt="2025-09-11T09:22:01.257" v="123" actId="1076"/>
          <ac:spMkLst>
            <pc:docMk/>
            <pc:sldMk cId="832019691" sldId="261"/>
            <ac:spMk id="2" creationId="{00000000-0000-0000-0000-000000000000}"/>
          </ac:spMkLst>
        </pc:spChg>
        <pc:graphicFrameChg chg="mod modGraphic">
          <ac:chgData name="Sofia Vairinho" userId="88c1a611-119f-4770-af5e-a5d14f59faaa" providerId="ADAL" clId="{4F363940-FB16-4488-A33E-3A46087E8341}" dt="2025-09-11T09:22:03.480" v="124" actId="1076"/>
          <ac:graphicFrameMkLst>
            <pc:docMk/>
            <pc:sldMk cId="832019691" sldId="261"/>
            <ac:graphicFrameMk id="5" creationId="{00000000-0000-0000-0000-000000000000}"/>
          </ac:graphicFrameMkLst>
        </pc:graphicFrameChg>
      </pc:sldChg>
      <pc:sldChg chg="del">
        <pc:chgData name="Sofia Vairinho" userId="88c1a611-119f-4770-af5e-a5d14f59faaa" providerId="ADAL" clId="{4F363940-FB16-4488-A33E-3A46087E8341}" dt="2025-09-11T09:23:16.832" v="127" actId="2696"/>
        <pc:sldMkLst>
          <pc:docMk/>
          <pc:sldMk cId="1883371102" sldId="368"/>
        </pc:sldMkLst>
      </pc:sldChg>
      <pc:sldChg chg="del">
        <pc:chgData name="Sofia Vairinho" userId="88c1a611-119f-4770-af5e-a5d14f59faaa" providerId="ADAL" clId="{4F363940-FB16-4488-A33E-3A46087E8341}" dt="2025-09-11T09:22:25.602" v="126" actId="2696"/>
        <pc:sldMkLst>
          <pc:docMk/>
          <pc:sldMk cId="2981123971" sldId="368"/>
        </pc:sldMkLst>
      </pc:sldChg>
      <pc:sldChg chg="del">
        <pc:chgData name="Sofia Vairinho" userId="88c1a611-119f-4770-af5e-a5d14f59faaa" providerId="ADAL" clId="{4F363940-FB16-4488-A33E-3A46087E8341}" dt="2025-09-11T09:22:05.895" v="125" actId="2696"/>
        <pc:sldMkLst>
          <pc:docMk/>
          <pc:sldMk cId="2396920020" sldId="369"/>
        </pc:sldMkLst>
      </pc:sldChg>
    </pc:docChg>
  </pc:docChgLst>
  <pc:docChgLst>
    <pc:chgData name="Sofia Vairinho" userId="88c1a611-119f-4770-af5e-a5d14f59faaa" providerId="ADAL" clId="{8D020986-0568-4CCF-A8C0-91C821F36D29}"/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EE453-0EC5-465B-A004-E14F5A6CC2F2}" type="datetimeFigureOut">
              <a:rPr lang="es-ES" smtClean="0"/>
              <a:t>11/09/2025</a:t>
            </a:fld>
            <a:endParaRPr lang="es-ES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s-E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CDC949-A6DC-4B9B-A9B5-39D6DD4770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3074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Marcador de Posição da Imagem do Diapositivo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3" name="Marcador de Posição de Nota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PT" altLang="pt-PT"/>
          </a:p>
        </p:txBody>
      </p:sp>
      <p:sp>
        <p:nvSpPr>
          <p:cNvPr id="5" name="Marcador de Posição do Cabeçalho 4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 início</a:t>
            </a:r>
          </a:p>
        </p:txBody>
      </p:sp>
    </p:spTree>
    <p:extLst>
      <p:ext uri="{BB962C8B-B14F-4D97-AF65-F5344CB8AC3E}">
        <p14:creationId xmlns:p14="http://schemas.microsoft.com/office/powerpoint/2010/main" val="133048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Marcador de Posição da Imagem do Diapositivo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2707" name="Marcador de Posição de Nota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PT" altLang="pt-PT"/>
          </a:p>
        </p:txBody>
      </p:sp>
      <p:sp>
        <p:nvSpPr>
          <p:cNvPr id="5" name="Marcador de Posição do Cabeçalho 4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 início</a:t>
            </a:r>
          </a:p>
        </p:txBody>
      </p:sp>
    </p:spTree>
    <p:extLst>
      <p:ext uri="{BB962C8B-B14F-4D97-AF65-F5344CB8AC3E}">
        <p14:creationId xmlns:p14="http://schemas.microsoft.com/office/powerpoint/2010/main" val="992994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Marcador de Posição da Imagem do Diapositivo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1" name="Marcador de Posição de Nota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PT" altLang="pt-PT"/>
          </a:p>
        </p:txBody>
      </p:sp>
      <p:sp>
        <p:nvSpPr>
          <p:cNvPr id="5" name="Marcador de Posição do Cabeçalho 4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 início</a:t>
            </a:r>
          </a:p>
        </p:txBody>
      </p:sp>
    </p:spTree>
    <p:extLst>
      <p:ext uri="{BB962C8B-B14F-4D97-AF65-F5344CB8AC3E}">
        <p14:creationId xmlns:p14="http://schemas.microsoft.com/office/powerpoint/2010/main" val="2695142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Marcador de Posição da Imagem do Diapositivo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Marcador de Posição de Nota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PT" altLang="pt-PT"/>
          </a:p>
        </p:txBody>
      </p:sp>
      <p:sp>
        <p:nvSpPr>
          <p:cNvPr id="5" name="Marcador de Posição do Cabeçalho 4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 início</a:t>
            </a:r>
          </a:p>
        </p:txBody>
      </p:sp>
    </p:spTree>
    <p:extLst>
      <p:ext uri="{BB962C8B-B14F-4D97-AF65-F5344CB8AC3E}">
        <p14:creationId xmlns:p14="http://schemas.microsoft.com/office/powerpoint/2010/main" val="3577180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Marcador de Posição da Imagem do Diapositivo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5779" name="Marcador de Posição de Nota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PT" altLang="pt-PT"/>
          </a:p>
        </p:txBody>
      </p:sp>
      <p:sp>
        <p:nvSpPr>
          <p:cNvPr id="5" name="Marcador de Posição do Cabeçalho 4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 início</a:t>
            </a:r>
          </a:p>
        </p:txBody>
      </p:sp>
    </p:spTree>
    <p:extLst>
      <p:ext uri="{BB962C8B-B14F-4D97-AF65-F5344CB8AC3E}">
        <p14:creationId xmlns:p14="http://schemas.microsoft.com/office/powerpoint/2010/main" val="1993158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Faça clique para editar o estilo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7720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7470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788315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Faça clique para editar o estilo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C1121F-B982-4EC8-983A-C6E699B8713C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E5C56AC-CE44-4237-BCDA-71ABF408D7FD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3036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587FD7-450E-4566-928F-C5F8932C304C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FD33412-539B-4C57-9F4B-51123455455C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004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85F42C-1A57-45A7-BB73-A97A1E59D6BE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5AC7430-932F-470B-B88B-7EC4F04BAB90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3785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5CCF828-CB44-4272-A442-C1D237ED47AD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FD4C6EC-5E68-4CE5-89FC-A3492B2BF2FE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785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A1EF55-D3CB-42B0-A3F6-40AA39E12B1F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716C3D-1A09-45BF-884E-ED06C0CAB254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742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5446AD-7058-4919-8AE2-7CEE42E3D126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8600307-CB35-4E13-98B4-FD024D919CFF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3209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AE16D1-9385-4CD4-BEBD-3282C32E489F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0C1C8DB-BD8B-4A8F-9156-44A70C1407E2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0786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845D35-3D4E-40D8-8701-832BCB31DF56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81368EC-ADF4-46C3-A3A6-26B166FBE0C5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3023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255335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PT" noProof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2BD91A-4296-4273-A87D-26C3C952F091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ACEEFAC-899E-409A-A965-85EF0F7E7D3C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8454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6B1AA7E-B8E7-45A2-9DC0-E5FF8644A7BC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75E66EB-25DA-4630-8D78-9A93E49702A9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99403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EBF25B-E832-4A11-9FD7-A476DC091F01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526CDF8-8BFB-48D5-8321-8EF2368D2A82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7896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Faça clique para editar o estilo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04ED77-9249-4AC1-9841-F81A0C91ACD3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211E4EE-5583-4CA0-8FE0-9FCA4FB91B50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691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3793A3A-650E-4257-ACE8-79CC72A77633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67207A7-C957-442D-878B-8FC5A89A46CC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9147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22410DD-C3C0-4777-AD2C-78CC82F26EA2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77497AA-AC10-4701-917E-B5FE8D1E6A39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9492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7F96725-112D-4A3C-BCE8-A1ADBC4142C2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2846C00-7B26-45BA-B336-EFDD32EE0E38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1914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08D7A2F-E092-4D2F-8920-8EF67EFF84A7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07F800-6E4E-45A5-8C3D-F243A946795C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0448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346BDB8-5063-4CE3-BF41-415D62AF4473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1BB1B3-0ABD-44C6-97CA-0FAA8BA6A1F5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08217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77A840A-3DA7-4E5B-B7FD-96B2C8019DBE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17FF842-FD46-46BE-B920-1E8E158FAC25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250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3948370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4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575050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57204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F28EB96-A1A9-4AC9-A800-F4CD8E770108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2897E9C-FCB7-4174-8466-7415D6C10494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75766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PT" noProof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9D6EB0B-D79C-4B1C-993B-F8F7E496EC35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D0133D1-CD82-46F2-8502-E150599F5AFB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5530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5EA3298-A119-4DBC-ACDB-8C16AF4D2D29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14F5C9-2D54-4997-B551-FF4EDE277D50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4381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3F7B789-0183-40C7-8E50-D864198F33C5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2FAC714-99B7-4DEB-8471-1310612D17D1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270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5494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10141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54338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12073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85213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2913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4DA23-6996-43CE-B23E-4E425A3DF55D}" type="datetimeFigureOut">
              <a:rPr lang="pt-PT" smtClean="0"/>
              <a:t>11-09-2025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9B377-E4A6-440C-B08E-EC05422861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4406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Marcador de Posição do Título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PT" altLang="pt-PT"/>
              <a:t>Clique para editar o estilo</a:t>
            </a:r>
          </a:p>
        </p:txBody>
      </p:sp>
      <p:sp>
        <p:nvSpPr>
          <p:cNvPr id="1027" name="Marcador de Posição do Texto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PT" altLang="pt-PT"/>
              <a:t>Clique para editar os estilos</a:t>
            </a:r>
          </a:p>
          <a:p>
            <a:pPr lvl="1"/>
            <a:r>
              <a:rPr lang="pt-PT" altLang="pt-PT"/>
              <a:t>Segundo nível</a:t>
            </a:r>
          </a:p>
          <a:p>
            <a:pPr lvl="2"/>
            <a:r>
              <a:rPr lang="pt-PT" altLang="pt-PT"/>
              <a:t>Terceiro nível</a:t>
            </a:r>
          </a:p>
          <a:p>
            <a:pPr lvl="3"/>
            <a:r>
              <a:rPr lang="pt-PT" altLang="pt-PT"/>
              <a:t>Quarto nível</a:t>
            </a:r>
          </a:p>
          <a:p>
            <a:pPr lvl="4"/>
            <a:r>
              <a:rPr lang="pt-PT" alt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878345-E325-408B-A201-B4F996235312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75D7955-A37A-4876-9089-70221D465E6C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219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arcador de Posição do Título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PT" altLang="pt-PT"/>
              <a:t>Clique para editar o estilo</a:t>
            </a:r>
          </a:p>
        </p:txBody>
      </p:sp>
      <p:sp>
        <p:nvSpPr>
          <p:cNvPr id="2051" name="Marcador de Posição do Texto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PT" altLang="pt-PT"/>
              <a:t>Clique para editar os estilos</a:t>
            </a:r>
          </a:p>
          <a:p>
            <a:pPr lvl="1"/>
            <a:r>
              <a:rPr lang="pt-PT" altLang="pt-PT"/>
              <a:t>Segundo nível</a:t>
            </a:r>
          </a:p>
          <a:p>
            <a:pPr lvl="2"/>
            <a:r>
              <a:rPr lang="pt-PT" altLang="pt-PT"/>
              <a:t>Terceiro nível</a:t>
            </a:r>
          </a:p>
          <a:p>
            <a:pPr lvl="3"/>
            <a:r>
              <a:rPr lang="pt-PT" altLang="pt-PT"/>
              <a:t>Quarto nível</a:t>
            </a:r>
          </a:p>
          <a:p>
            <a:pPr lvl="4"/>
            <a:r>
              <a:rPr lang="pt-PT" alt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Myriad Pro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0436E-07DA-4756-A2D4-0B2F83E25239}" type="datetimeFigureOut">
              <a:rPr kumimoji="0" lang="pt-PT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Myriad Pro"/>
                <a:ea typeface="+mn-ea"/>
                <a:cs typeface="Arial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11-09-2025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Myriad Pro"/>
              <a:ea typeface="+mn-ea"/>
              <a:cs typeface="Arial" charset="0"/>
            </a:endParaRP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Myriad Pro"/>
                <a:cs typeface="Arial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Myriad Pro"/>
              <a:ea typeface="+mn-ea"/>
              <a:cs typeface="Arial" charset="0"/>
            </a:endParaRP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Myriad Pro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4AE4682-3577-4D1E-B203-0BB6C978D883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Myriad Pro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Myriad Pro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476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Pupcat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Pupcat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Pupcat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Pupcat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Pupcat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Pupcat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Pupcat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Pupcat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hyperlink" Target="http://www.dollarshaveclub.com/" TargetMode="External"/><Relationship Id="rId1" Type="http://schemas.openxmlformats.org/officeDocument/2006/relationships/slideLayout" Target="../slideLayouts/slideLayout18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hyperlink" Target="http://www.youtube.com/watch?v=M_f6Txwc-kk" TargetMode="External"/><Relationship Id="rId1" Type="http://schemas.openxmlformats.org/officeDocument/2006/relationships/slideLayout" Target="../slideLayouts/slideLayout1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8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8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8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8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jE1MSCdblrg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gemconsortium.org/data/sets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1484784"/>
            <a:ext cx="9144000" cy="3447098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endParaRPr lang="pt-PT" sz="4000" b="1" dirty="0">
              <a:solidFill>
                <a:schemeClr val="bg1"/>
              </a:solidFill>
            </a:endParaRPr>
          </a:p>
          <a:p>
            <a:pPr algn="ctr"/>
            <a:endParaRPr lang="pt-PT" sz="4000" b="1" dirty="0">
              <a:solidFill>
                <a:schemeClr val="bg1"/>
              </a:solidFill>
            </a:endParaRPr>
          </a:p>
          <a:p>
            <a:pPr algn="ctr"/>
            <a:r>
              <a:rPr lang="pt-PT" sz="4000" b="1" dirty="0">
                <a:solidFill>
                  <a:schemeClr val="bg1"/>
                </a:solidFill>
              </a:rPr>
              <a:t>  EMPREENDEDORISMO</a:t>
            </a:r>
          </a:p>
          <a:p>
            <a:pPr algn="ctr"/>
            <a:endParaRPr lang="pt-PT" sz="4000" b="1" dirty="0">
              <a:solidFill>
                <a:schemeClr val="bg1"/>
              </a:solidFill>
            </a:endParaRPr>
          </a:p>
          <a:p>
            <a:pPr algn="ctr"/>
            <a:endParaRPr lang="pt-PT" sz="4000" b="1" dirty="0">
              <a:solidFill>
                <a:schemeClr val="bg1"/>
              </a:solidFill>
            </a:endParaRPr>
          </a:p>
          <a:p>
            <a:pPr algn="r"/>
            <a:r>
              <a:rPr lang="pt-PT" b="1" dirty="0">
                <a:solidFill>
                  <a:schemeClr val="bg1"/>
                </a:solidFill>
              </a:rPr>
              <a:t>Docente: Sofia Vairinho (Ph.D.)</a:t>
            </a:r>
          </a:p>
        </p:txBody>
      </p:sp>
      <p:pic>
        <p:nvPicPr>
          <p:cNvPr id="1026" name="Picture 2" descr="D:\Utilizadores\jguerreiro\Pictures\GEM\logofc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635896" cy="1340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55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pic>
        <p:nvPicPr>
          <p:cNvPr id="3074" name="Picture 2" descr="M:\EMPREENDEDORISMO\IMAGENS\Modelo.GE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406" y="572941"/>
            <a:ext cx="8508082" cy="6278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/>
          <p:cNvSpPr txBox="1"/>
          <p:nvPr/>
        </p:nvSpPr>
        <p:spPr>
          <a:xfrm>
            <a:off x="6300192" y="836712"/>
            <a:ext cx="2592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Condições Estruturais do Empreendedorismo CEE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25498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pic>
        <p:nvPicPr>
          <p:cNvPr id="7170" name="Picture 2" descr="M:\EMPREENDEDORISMO\IMAGENS\Condições.Portiga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988" y="966788"/>
            <a:ext cx="7564437" cy="5126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6300192" y="836712"/>
            <a:ext cx="2592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Condições Estruturais do Empreendedorismo CEE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5415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B0EF436-79C9-466B-A4CA-B8F163C88B2C}"/>
              </a:ext>
            </a:extLst>
          </p:cNvPr>
          <p:cNvSpPr txBox="1"/>
          <p:nvPr/>
        </p:nvSpPr>
        <p:spPr>
          <a:xfrm>
            <a:off x="314587" y="1115212"/>
            <a:ext cx="8600813" cy="481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/>
              <a:t>Caso de Estudo:</a:t>
            </a:r>
          </a:p>
          <a:p>
            <a:endParaRPr lang="pt-PT" sz="2800" b="1" dirty="0"/>
          </a:p>
          <a:p>
            <a:r>
              <a:rPr lang="pt-PT" sz="2800" b="1" dirty="0"/>
              <a:t>Análise e comentário.</a:t>
            </a:r>
          </a:p>
          <a:p>
            <a:endParaRPr lang="pt-PT" sz="2800" b="1" dirty="0"/>
          </a:p>
          <a:p>
            <a:r>
              <a:rPr lang="pt-PT" sz="2800" b="1" dirty="0"/>
              <a:t>Qual o produto apresentado?</a:t>
            </a:r>
          </a:p>
          <a:p>
            <a:r>
              <a:rPr lang="pt-PT" sz="2800" b="1" dirty="0"/>
              <a:t>Qual o público alvo do produto?</a:t>
            </a:r>
          </a:p>
          <a:p>
            <a:r>
              <a:rPr lang="pt-PT" sz="2800" b="1" dirty="0"/>
              <a:t>Qual a estratégia definida pela Apple?</a:t>
            </a:r>
          </a:p>
          <a:p>
            <a:endParaRPr lang="pt-PT" sz="2800" b="1" dirty="0"/>
          </a:p>
          <a:p>
            <a:r>
              <a:rPr lang="pt-PT" sz="2800" b="1" dirty="0"/>
              <a:t>Como podem as empresas beneficiar de processos inovadores?</a:t>
            </a:r>
          </a:p>
          <a:p>
            <a:endParaRPr lang="pt-PT" sz="1350" dirty="0"/>
          </a:p>
          <a:p>
            <a:endParaRPr lang="pt-PT" sz="135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160" y="260648"/>
            <a:ext cx="2286000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456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55576" y="1052736"/>
            <a:ext cx="7848872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dirty="0"/>
              <a:t>CONDIÇÕES ESTRUTURAIS DO EMPREENDEDORISMO</a:t>
            </a:r>
          </a:p>
          <a:p>
            <a:endParaRPr lang="pt-PT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pt-PT" sz="2000" b="1" dirty="0">
                <a:solidFill>
                  <a:srgbClr val="0070C0"/>
                </a:solidFill>
              </a:rPr>
              <a:t>Acesso a infraestruturas físicas</a:t>
            </a:r>
            <a:r>
              <a:rPr lang="pt-PT" sz="2000" dirty="0">
                <a:solidFill>
                  <a:srgbClr val="0070C0"/>
                </a:solidFill>
              </a:rPr>
              <a:t>: existência de incubadoras, facilidades de comunicação, acesso a matérias-primas, que não sejam discriminatórias para os pequenos e médios negócios:</a:t>
            </a:r>
          </a:p>
          <a:p>
            <a:pPr>
              <a:lnSpc>
                <a:spcPct val="150000"/>
              </a:lnSpc>
            </a:pPr>
            <a:endParaRPr lang="pt-PT" sz="2000" dirty="0">
              <a:solidFill>
                <a:srgbClr val="0070C0"/>
              </a:solidFill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Bom apoio às empresas nascentes;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Despesa realizada com a instalação nestas infraestruturas;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Infraestruturas de comunicação (telefone, internet, …);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Asseguram o pagamento dos serviços básicos (gás, água, eletricidade);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Conseguem ter acesso facilitado a esses serviços.</a:t>
            </a:r>
          </a:p>
          <a:p>
            <a:pPr>
              <a:lnSpc>
                <a:spcPct val="150000"/>
              </a:lnSpc>
            </a:pPr>
            <a:endParaRPr lang="pt-PT" sz="1200" dirty="0"/>
          </a:p>
          <a:p>
            <a:pPr>
              <a:lnSpc>
                <a:spcPct val="150000"/>
              </a:lnSpc>
            </a:pPr>
            <a:r>
              <a:rPr lang="pt-PT" sz="1200" dirty="0"/>
              <a:t>Fonte: GEM, Portugal.</a:t>
            </a:r>
          </a:p>
        </p:txBody>
      </p:sp>
    </p:spTree>
    <p:extLst>
      <p:ext uri="{BB962C8B-B14F-4D97-AF65-F5344CB8AC3E}">
        <p14:creationId xmlns:p14="http://schemas.microsoft.com/office/powerpoint/2010/main" val="3442904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55576" y="1052736"/>
            <a:ext cx="7704856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dirty="0"/>
              <a:t>CONDIÇÕES ESTRUTURAIS DO EMPREENDEDORISMO</a:t>
            </a:r>
          </a:p>
          <a:p>
            <a:endParaRPr lang="pt-PT" dirty="0"/>
          </a:p>
          <a:p>
            <a:pPr marL="263525" indent="-263525">
              <a:lnSpc>
                <a:spcPct val="150000"/>
              </a:lnSpc>
            </a:pPr>
            <a:r>
              <a:rPr lang="pt-PT" sz="2000" dirty="0"/>
              <a:t>2</a:t>
            </a:r>
            <a:r>
              <a:rPr lang="pt-PT" sz="2000" b="1" dirty="0"/>
              <a:t>. </a:t>
            </a:r>
            <a:r>
              <a:rPr lang="pt-PT" sz="2000" b="1" dirty="0">
                <a:solidFill>
                  <a:srgbClr val="0070C0"/>
                </a:solidFill>
              </a:rPr>
              <a:t>Infraestrutura comercial e profissional</a:t>
            </a:r>
            <a:r>
              <a:rPr lang="pt-PT" sz="2000" dirty="0">
                <a:solidFill>
                  <a:srgbClr val="0070C0"/>
                </a:solidFill>
              </a:rPr>
              <a:t>: influência dos serviços comerciais, contabilísticos, legais e de representação corporativa para o êxito das iniciativas:</a:t>
            </a:r>
          </a:p>
          <a:p>
            <a:pPr marL="263525" indent="-263525">
              <a:lnSpc>
                <a:spcPct val="150000"/>
              </a:lnSpc>
            </a:pPr>
            <a:endParaRPr lang="pt-PT" sz="2000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Há disponibilidade de consultores;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Suportam o custo de contratar consultores;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 Têm acesso a bons fornecedores de serviços;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Têm acesso a serviços jurídicos;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Têm acesso a serviços bancários.</a:t>
            </a:r>
          </a:p>
          <a:p>
            <a:pPr>
              <a:lnSpc>
                <a:spcPct val="150000"/>
              </a:lnSpc>
            </a:pPr>
            <a:endParaRPr lang="pt-PT" sz="1200" dirty="0"/>
          </a:p>
          <a:p>
            <a:pPr>
              <a:lnSpc>
                <a:spcPct val="150000"/>
              </a:lnSpc>
            </a:pPr>
            <a:r>
              <a:rPr lang="pt-PT" sz="1200" dirty="0"/>
              <a:t>Fonte: GEM, Portugal.</a:t>
            </a:r>
          </a:p>
        </p:txBody>
      </p:sp>
    </p:spTree>
    <p:extLst>
      <p:ext uri="{BB962C8B-B14F-4D97-AF65-F5344CB8AC3E}">
        <p14:creationId xmlns:p14="http://schemas.microsoft.com/office/powerpoint/2010/main" val="1415946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55576" y="836712"/>
            <a:ext cx="770485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dirty="0"/>
              <a:t>CONDIÇÕES ESTRUTURAIS DO EMPREENDEDORISMO</a:t>
            </a:r>
          </a:p>
          <a:p>
            <a:endParaRPr lang="pt-PT" dirty="0"/>
          </a:p>
          <a:p>
            <a:pPr>
              <a:lnSpc>
                <a:spcPct val="150000"/>
              </a:lnSpc>
            </a:pPr>
            <a:r>
              <a:rPr lang="pt-PT" sz="2000" dirty="0"/>
              <a:t>3. </a:t>
            </a:r>
            <a:r>
              <a:rPr lang="pt-PT" sz="2000" b="1" dirty="0">
                <a:solidFill>
                  <a:srgbClr val="0070C0"/>
                </a:solidFill>
              </a:rPr>
              <a:t>Programas governamentais</a:t>
            </a:r>
            <a:r>
              <a:rPr lang="pt-PT" sz="2000" dirty="0">
                <a:solidFill>
                  <a:srgbClr val="0070C0"/>
                </a:solidFill>
              </a:rPr>
              <a:t>: programas que apoiem o empreendedorismo, nas suas diversas vertentes (social, tecnológicos, jovem, etc.), criando condições de apoio financeiro especificas, prioridades na criação de empresas e condições de financiamento:</a:t>
            </a:r>
          </a:p>
          <a:p>
            <a:pPr>
              <a:lnSpc>
                <a:spcPct val="150000"/>
              </a:lnSpc>
            </a:pPr>
            <a:endParaRPr lang="pt-PT" sz="2000" dirty="0">
              <a:solidFill>
                <a:srgbClr val="0070C0"/>
              </a:solidFill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Apoios concentrados numa única agência governamental;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Existência de parques tecnológicos;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Programas governamentais de apoio às empresas nascentes;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Técnicos das agências governamentais são competentes;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Programas são eficazes.</a:t>
            </a:r>
          </a:p>
          <a:p>
            <a:pPr>
              <a:lnSpc>
                <a:spcPct val="150000"/>
              </a:lnSpc>
            </a:pPr>
            <a:endParaRPr lang="pt-PT" sz="1200" dirty="0"/>
          </a:p>
          <a:p>
            <a:pPr>
              <a:lnSpc>
                <a:spcPct val="150000"/>
              </a:lnSpc>
            </a:pPr>
            <a:r>
              <a:rPr lang="pt-PT" sz="1200" dirty="0"/>
              <a:t>Fonte: GEM, Portugal.</a:t>
            </a:r>
          </a:p>
        </p:txBody>
      </p:sp>
    </p:spTree>
    <p:extLst>
      <p:ext uri="{BB962C8B-B14F-4D97-AF65-F5344CB8AC3E}">
        <p14:creationId xmlns:p14="http://schemas.microsoft.com/office/powerpoint/2010/main" val="3090795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55576" y="1052736"/>
            <a:ext cx="7704856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dirty="0"/>
              <a:t>CONDIÇÕES ESTRUTURAIS DO EMPREENDEDORISMO</a:t>
            </a:r>
          </a:p>
          <a:p>
            <a:endParaRPr lang="pt-PT" dirty="0"/>
          </a:p>
          <a:p>
            <a:pPr>
              <a:lnSpc>
                <a:spcPct val="150000"/>
              </a:lnSpc>
            </a:pPr>
            <a:r>
              <a:rPr lang="pt-PT" sz="2000" dirty="0"/>
              <a:t>4. </a:t>
            </a:r>
            <a:r>
              <a:rPr lang="pt-PT" sz="2000" b="1" dirty="0">
                <a:solidFill>
                  <a:srgbClr val="0070C0"/>
                </a:solidFill>
              </a:rPr>
              <a:t>Apoio financeiro: </a:t>
            </a:r>
            <a:r>
              <a:rPr lang="pt-PT" sz="2000" dirty="0">
                <a:solidFill>
                  <a:srgbClr val="0070C0"/>
                </a:solidFill>
              </a:rPr>
              <a:t>disponibilidade de recursos financeiros, capital próprio, subvenções e outras fontes de financiamento (incluindo as várias modalidades de capital semente, </a:t>
            </a:r>
            <a:r>
              <a:rPr lang="pt-PT" sz="2000" i="1" dirty="0">
                <a:solidFill>
                  <a:srgbClr val="0070C0"/>
                </a:solidFill>
              </a:rPr>
              <a:t>business </a:t>
            </a:r>
            <a:r>
              <a:rPr lang="pt-PT" sz="2000" i="1" dirty="0" err="1">
                <a:solidFill>
                  <a:srgbClr val="0070C0"/>
                </a:solidFill>
              </a:rPr>
              <a:t>angels</a:t>
            </a:r>
            <a:r>
              <a:rPr lang="pt-PT" sz="2000" dirty="0">
                <a:solidFill>
                  <a:srgbClr val="0070C0"/>
                </a:solidFill>
              </a:rPr>
              <a:t>, etc.):</a:t>
            </a:r>
          </a:p>
          <a:p>
            <a:pPr>
              <a:lnSpc>
                <a:spcPct val="150000"/>
              </a:lnSpc>
            </a:pPr>
            <a:endParaRPr lang="pt-PT" sz="2000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Existem capitais próprios suficientes;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Existe possibilidade de recurso a empréstimos;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Existe possibilidade de beneficiar de subvenções governamentais;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Existe possibilidade de financiamentos privados;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Existe possibilidade de recorrer a capital de risco.</a:t>
            </a:r>
          </a:p>
          <a:p>
            <a:pPr>
              <a:lnSpc>
                <a:spcPct val="150000"/>
              </a:lnSpc>
            </a:pPr>
            <a:r>
              <a:rPr lang="pt-PT" sz="1200" dirty="0"/>
              <a:t>Fonte: GEM, Portugal.</a:t>
            </a:r>
          </a:p>
        </p:txBody>
      </p:sp>
    </p:spTree>
    <p:extLst>
      <p:ext uri="{BB962C8B-B14F-4D97-AF65-F5344CB8AC3E}">
        <p14:creationId xmlns:p14="http://schemas.microsoft.com/office/powerpoint/2010/main" val="1088116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55576" y="1052736"/>
            <a:ext cx="770485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dirty="0"/>
              <a:t>CONDIÇÕES ESTRUTURAIS DO EMPREENDEDORISMO</a:t>
            </a:r>
          </a:p>
          <a:p>
            <a:endParaRPr lang="pt-PT" dirty="0"/>
          </a:p>
          <a:p>
            <a:pPr marL="263525" indent="-263525">
              <a:lnSpc>
                <a:spcPct val="150000"/>
              </a:lnSpc>
            </a:pPr>
            <a:r>
              <a:rPr lang="pt-PT" sz="2000" dirty="0">
                <a:solidFill>
                  <a:srgbClr val="0070C0"/>
                </a:solidFill>
              </a:rPr>
              <a:t>5. </a:t>
            </a:r>
            <a:r>
              <a:rPr lang="pt-PT" sz="2000" b="1" dirty="0">
                <a:solidFill>
                  <a:srgbClr val="0070C0"/>
                </a:solidFill>
              </a:rPr>
              <a:t>Transferência de Investigação e Desenvolvimento</a:t>
            </a:r>
            <a:r>
              <a:rPr lang="pt-PT" sz="2000" dirty="0">
                <a:solidFill>
                  <a:srgbClr val="0070C0"/>
                </a:solidFill>
              </a:rPr>
              <a:t>: capacidade de transferência do conhecimento e particularmente do conhecimento tecnológico para a sociedade e para o mundo empresarial:</a:t>
            </a:r>
          </a:p>
          <a:p>
            <a:pPr marL="263525" indent="-263525">
              <a:lnSpc>
                <a:spcPct val="150000"/>
              </a:lnSpc>
            </a:pPr>
            <a:endParaRPr lang="pt-PT" sz="2000" dirty="0">
              <a:solidFill>
                <a:srgbClr val="0070C0"/>
              </a:solidFill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Existe possibilidade de transferência de tecnologia das universidades;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Existe possibilidade de I&amp;D nas empresas;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Há disponibilidade financeira para adquirir tecnologia;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Há subvenções governamentais para a aquisição de tecnologia;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Há novos negócios criados a partir das unidades de I&amp;D;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Há facilidades para incluir engenheiros criativos nas empresas.</a:t>
            </a:r>
            <a:endParaRPr lang="pt-PT" sz="1200" dirty="0"/>
          </a:p>
          <a:p>
            <a:pPr>
              <a:lnSpc>
                <a:spcPct val="150000"/>
              </a:lnSpc>
            </a:pPr>
            <a:r>
              <a:rPr lang="pt-PT" sz="1200" dirty="0"/>
              <a:t>Fonte: GEM, Portugal.</a:t>
            </a:r>
          </a:p>
        </p:txBody>
      </p:sp>
    </p:spTree>
    <p:extLst>
      <p:ext uri="{BB962C8B-B14F-4D97-AF65-F5344CB8AC3E}">
        <p14:creationId xmlns:p14="http://schemas.microsoft.com/office/powerpoint/2010/main" val="2430582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55576" y="1052736"/>
            <a:ext cx="770485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dirty="0"/>
              <a:t>CONDIÇÕES ESTRUTURAIS DO EMPREENDEDORISMO</a:t>
            </a:r>
          </a:p>
          <a:p>
            <a:endParaRPr lang="pt-PT" dirty="0"/>
          </a:p>
          <a:p>
            <a:pPr marL="263525" indent="-263525">
              <a:lnSpc>
                <a:spcPct val="150000"/>
              </a:lnSpc>
            </a:pPr>
            <a:r>
              <a:rPr lang="pt-PT" sz="2000" dirty="0"/>
              <a:t>6. </a:t>
            </a:r>
            <a:r>
              <a:rPr lang="pt-PT" sz="2000" b="1" dirty="0">
                <a:solidFill>
                  <a:srgbClr val="0070C0"/>
                </a:solidFill>
              </a:rPr>
              <a:t>Abertura do mercado / barreiras à inserção nos mercados: </a:t>
            </a:r>
            <a:r>
              <a:rPr lang="pt-PT" sz="2000" dirty="0">
                <a:solidFill>
                  <a:srgbClr val="0070C0"/>
                </a:solidFill>
              </a:rPr>
              <a:t>dificuldades de acesso a mercados e procedimentos legais que facilitam ou dificultam esse acesso:</a:t>
            </a:r>
          </a:p>
          <a:p>
            <a:pPr marL="263525" indent="-263525">
              <a:lnSpc>
                <a:spcPct val="150000"/>
              </a:lnSpc>
            </a:pPr>
            <a:endParaRPr lang="pt-PT" sz="2000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Variações anuais do mercado de bens de consumo e de serviços;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Variações anuais do mercado entre empresas;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Há entradas facilitadas em novos mercados;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Há custos associados à entrada em novos mercados;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Há bloqueios que impedem a entrada de novas empresas no mercado.</a:t>
            </a:r>
            <a:endParaRPr lang="pt-PT" sz="1200" dirty="0"/>
          </a:p>
          <a:p>
            <a:pPr>
              <a:lnSpc>
                <a:spcPct val="150000"/>
              </a:lnSpc>
            </a:pPr>
            <a:r>
              <a:rPr lang="pt-PT" sz="1200" dirty="0"/>
              <a:t>Fonte: GEM, Portugal.</a:t>
            </a:r>
          </a:p>
        </p:txBody>
      </p:sp>
    </p:spTree>
    <p:extLst>
      <p:ext uri="{BB962C8B-B14F-4D97-AF65-F5344CB8AC3E}">
        <p14:creationId xmlns:p14="http://schemas.microsoft.com/office/powerpoint/2010/main" val="3554286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628328" y="836712"/>
            <a:ext cx="7992888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dirty="0"/>
              <a:t>CONDIÇÕES ESTRUTURAIS DO EMPREENDEDORISMO</a:t>
            </a:r>
          </a:p>
          <a:p>
            <a:endParaRPr lang="pt-PT" dirty="0"/>
          </a:p>
          <a:p>
            <a:pPr marL="263525" indent="-263525">
              <a:lnSpc>
                <a:spcPct val="150000"/>
              </a:lnSpc>
            </a:pPr>
            <a:r>
              <a:rPr lang="pt-PT" sz="2000" dirty="0"/>
              <a:t>7. </a:t>
            </a:r>
            <a:r>
              <a:rPr lang="pt-PT" sz="2000" b="1" dirty="0">
                <a:solidFill>
                  <a:srgbClr val="0070C0"/>
                </a:solidFill>
              </a:rPr>
              <a:t>Educação e formação: </a:t>
            </a:r>
            <a:r>
              <a:rPr lang="pt-PT" sz="2000" dirty="0">
                <a:solidFill>
                  <a:srgbClr val="0070C0"/>
                </a:solidFill>
              </a:rPr>
              <a:t>nível e grau de formação dos protagonistas de novos negócios, inserção de matérias no sistema de educação formal e em ações especificas orientadas para o empreendedorismo, impacto que essas ações têm revelado:</a:t>
            </a:r>
          </a:p>
          <a:p>
            <a:pPr marL="263525" indent="-263525">
              <a:lnSpc>
                <a:spcPct val="150000"/>
              </a:lnSpc>
            </a:pPr>
            <a:endParaRPr lang="pt-PT" sz="2000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No ensino básico e secundário é estimulada a criatividade e o empreendedorismo;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No ensino básico e secundário aborda-se conhecimentos primários sobre os mercados;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No ensino superior é assegurada o apoio à criação de empresas;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Na área de gestão, há uma boa preparação para o empreendedorismo.</a:t>
            </a:r>
            <a:endParaRPr lang="pt-PT" sz="1200" dirty="0"/>
          </a:p>
          <a:p>
            <a:pPr>
              <a:lnSpc>
                <a:spcPct val="150000"/>
              </a:lnSpc>
            </a:pPr>
            <a:r>
              <a:rPr lang="pt-PT" sz="1200" dirty="0"/>
              <a:t>Fonte: GEM, Portugal.</a:t>
            </a:r>
          </a:p>
        </p:txBody>
      </p:sp>
    </p:spTree>
    <p:extLst>
      <p:ext uri="{BB962C8B-B14F-4D97-AF65-F5344CB8AC3E}">
        <p14:creationId xmlns:p14="http://schemas.microsoft.com/office/powerpoint/2010/main" val="2316205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1079612" y="390427"/>
            <a:ext cx="6984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/>
              <a:t>Objetivos da Disciplina</a:t>
            </a:r>
            <a:endParaRPr lang="en-GB" sz="3200" dirty="0"/>
          </a:p>
        </p:txBody>
      </p:sp>
      <p:sp>
        <p:nvSpPr>
          <p:cNvPr id="3" name="CaixaDeTexto 2"/>
          <p:cNvSpPr txBox="1"/>
          <p:nvPr/>
        </p:nvSpPr>
        <p:spPr>
          <a:xfrm>
            <a:off x="863588" y="1196752"/>
            <a:ext cx="741682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PT" sz="2400" dirty="0"/>
              <a:t>Despertar e incrementar atitudes e comportamentos empreendedores</a:t>
            </a:r>
          </a:p>
          <a:p>
            <a:pPr marL="285750" indent="-285750">
              <a:buFont typeface="Arial" charset="0"/>
              <a:buChar char="•"/>
            </a:pPr>
            <a:endParaRPr lang="pt-PT" sz="2400" dirty="0"/>
          </a:p>
          <a:p>
            <a:pPr marL="285750" indent="-285750">
              <a:buFont typeface="Arial" charset="0"/>
              <a:buChar char="•"/>
            </a:pPr>
            <a:r>
              <a:rPr lang="pt-PT" sz="2400" dirty="0"/>
              <a:t>Reconhecer as vantagens e riscos de ser empreendedor</a:t>
            </a:r>
          </a:p>
          <a:p>
            <a:pPr marL="285750" indent="-285750">
              <a:buFont typeface="Arial" charset="0"/>
              <a:buChar char="•"/>
            </a:pPr>
            <a:endParaRPr lang="pt-PT" sz="2400" dirty="0"/>
          </a:p>
          <a:p>
            <a:pPr marL="285750" indent="-285750">
              <a:buFont typeface="Arial" charset="0"/>
              <a:buChar char="•"/>
            </a:pPr>
            <a:r>
              <a:rPr lang="pt-PT" sz="2400" dirty="0"/>
              <a:t>Identificar uma ideia de negócio para desenvolver</a:t>
            </a:r>
          </a:p>
          <a:p>
            <a:pPr marL="285750" indent="-285750">
              <a:buFont typeface="Arial" charset="0"/>
              <a:buChar char="•"/>
            </a:pPr>
            <a:endParaRPr lang="pt-PT" sz="2400" dirty="0"/>
          </a:p>
          <a:p>
            <a:pPr marL="285750" indent="-285750">
              <a:buFont typeface="Arial" charset="0"/>
              <a:buChar char="•"/>
            </a:pPr>
            <a:r>
              <a:rPr lang="pt-PT" sz="2400" dirty="0"/>
              <a:t>Elaborar um plano de negócios (A)</a:t>
            </a:r>
          </a:p>
          <a:p>
            <a:endParaRPr lang="pt-PT" sz="2400" dirty="0"/>
          </a:p>
          <a:p>
            <a:pPr marL="285750" indent="-285750">
              <a:buFont typeface="Arial" charset="0"/>
              <a:buChar char="•"/>
            </a:pPr>
            <a:r>
              <a:rPr lang="pt-PT" sz="2400" dirty="0"/>
              <a:t>Elaborar um plano de marketing, de acordo com a estratégia definida (A)</a:t>
            </a:r>
          </a:p>
          <a:p>
            <a:pPr marL="285750" indent="-285750">
              <a:buFont typeface="Arial" charset="0"/>
              <a:buChar char="•"/>
            </a:pPr>
            <a:endParaRPr lang="pt-PT" sz="2400" dirty="0"/>
          </a:p>
          <a:p>
            <a:pPr marL="285750" indent="-285750">
              <a:buFont typeface="Arial" charset="0"/>
              <a:buChar char="•"/>
            </a:pPr>
            <a:r>
              <a:rPr lang="pt-PT" sz="2400" dirty="0"/>
              <a:t>Apresentar uma ideia de negócio (A)</a:t>
            </a:r>
          </a:p>
        </p:txBody>
      </p:sp>
    </p:spTree>
    <p:extLst>
      <p:ext uri="{BB962C8B-B14F-4D97-AF65-F5344CB8AC3E}">
        <p14:creationId xmlns:p14="http://schemas.microsoft.com/office/powerpoint/2010/main" val="493212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55576" y="948690"/>
            <a:ext cx="770485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dirty="0"/>
              <a:t>CONDIÇÕES ESTRUTURAIS DO EMPREENDEDORISMO</a:t>
            </a:r>
          </a:p>
          <a:p>
            <a:endParaRPr lang="pt-PT" dirty="0"/>
          </a:p>
          <a:p>
            <a:pPr>
              <a:lnSpc>
                <a:spcPct val="150000"/>
              </a:lnSpc>
            </a:pPr>
            <a:r>
              <a:rPr lang="pt-PT" sz="2000" dirty="0">
                <a:solidFill>
                  <a:srgbClr val="0070C0"/>
                </a:solidFill>
              </a:rPr>
              <a:t>8. </a:t>
            </a:r>
            <a:r>
              <a:rPr lang="pt-PT" sz="2000" b="1" dirty="0">
                <a:solidFill>
                  <a:srgbClr val="0070C0"/>
                </a:solidFill>
              </a:rPr>
              <a:t>Politicas governamentais: </a:t>
            </a:r>
            <a:r>
              <a:rPr lang="pt-PT" sz="2000" dirty="0">
                <a:solidFill>
                  <a:srgbClr val="0070C0"/>
                </a:solidFill>
              </a:rPr>
              <a:t>fiscalidade, regulamentações especificas de setores de atividade, mecanismos de controlo contabilístico, etc.:</a:t>
            </a:r>
          </a:p>
          <a:p>
            <a:pPr>
              <a:lnSpc>
                <a:spcPct val="150000"/>
              </a:lnSpc>
            </a:pPr>
            <a:endParaRPr lang="pt-PT" sz="2000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Contratação pública favorece as empresas nascentes;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Contratação das empresas nascentes é prioridade governamental;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Contratação das empresas nascentes á prioridade municipal;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Os licenciamento são céleres;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A carga fiscal será um fardo pesado ou está facilitada;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Os impostos estão adaptados à situação das empresas nascentes;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A burocracia governamental está aligeirada.</a:t>
            </a:r>
          </a:p>
          <a:p>
            <a:pPr>
              <a:lnSpc>
                <a:spcPct val="150000"/>
              </a:lnSpc>
            </a:pPr>
            <a:endParaRPr lang="pt-PT" sz="1200" dirty="0"/>
          </a:p>
          <a:p>
            <a:pPr>
              <a:lnSpc>
                <a:spcPct val="150000"/>
              </a:lnSpc>
            </a:pPr>
            <a:r>
              <a:rPr lang="pt-PT" sz="1200" dirty="0"/>
              <a:t>Fonte: GEM, Portugal.</a:t>
            </a:r>
          </a:p>
        </p:txBody>
      </p:sp>
    </p:spTree>
    <p:extLst>
      <p:ext uri="{BB962C8B-B14F-4D97-AF65-F5344CB8AC3E}">
        <p14:creationId xmlns:p14="http://schemas.microsoft.com/office/powerpoint/2010/main" val="2261397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55576" y="1052736"/>
            <a:ext cx="7704856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dirty="0"/>
              <a:t>CONDIÇÕES ESTRUTURAIS DO EMPREENDEDORISMO</a:t>
            </a:r>
          </a:p>
          <a:p>
            <a:endParaRPr lang="pt-PT" dirty="0"/>
          </a:p>
          <a:p>
            <a:pPr marL="263525" indent="-263525">
              <a:lnSpc>
                <a:spcPct val="150000"/>
              </a:lnSpc>
            </a:pPr>
            <a:r>
              <a:rPr lang="pt-PT" sz="2000" dirty="0"/>
              <a:t>9. </a:t>
            </a:r>
            <a:r>
              <a:rPr lang="pt-PT" sz="2000" b="1" dirty="0">
                <a:solidFill>
                  <a:srgbClr val="0070C0"/>
                </a:solidFill>
              </a:rPr>
              <a:t>Normas culturais e sociais: </a:t>
            </a:r>
            <a:r>
              <a:rPr lang="pt-PT" sz="2000" dirty="0">
                <a:solidFill>
                  <a:srgbClr val="0070C0"/>
                </a:solidFill>
              </a:rPr>
              <a:t>enquadramento social, cultural, histórico e ambiental que facilita (ou dificulta) a capacidade de empreender e de dinamizar novos projetos:</a:t>
            </a:r>
          </a:p>
          <a:p>
            <a:pPr marL="263525" indent="-263525">
              <a:lnSpc>
                <a:spcPct val="150000"/>
              </a:lnSpc>
            </a:pPr>
            <a:endParaRPr lang="pt-PT" sz="2000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A cultura nacional fomenta o esforço pessoal;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A cultura nacional valoriza a autonomia e a iniciativa individual;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A cultura nacional estimula o risco;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A cultura nacional estimula a criatividade;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PT" sz="2000" dirty="0"/>
              <a:t>A cultura nacional valoriza a responsabilidade.</a:t>
            </a:r>
          </a:p>
          <a:p>
            <a:pPr>
              <a:lnSpc>
                <a:spcPct val="150000"/>
              </a:lnSpc>
            </a:pPr>
            <a:endParaRPr lang="pt-PT" sz="1200" dirty="0"/>
          </a:p>
          <a:p>
            <a:pPr>
              <a:lnSpc>
                <a:spcPct val="150000"/>
              </a:lnSpc>
            </a:pPr>
            <a:r>
              <a:rPr lang="pt-PT" sz="1200" dirty="0"/>
              <a:t>Fonte: GEM, Portugal.</a:t>
            </a:r>
          </a:p>
        </p:txBody>
      </p:sp>
    </p:spTree>
    <p:extLst>
      <p:ext uri="{BB962C8B-B14F-4D97-AF65-F5344CB8AC3E}">
        <p14:creationId xmlns:p14="http://schemas.microsoft.com/office/powerpoint/2010/main" val="108000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pic>
        <p:nvPicPr>
          <p:cNvPr id="1026" name="Picture 2" descr="M:\EMPREENDEDORISMO\IMAGENS\TEA.faixa etári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63" y="857250"/>
            <a:ext cx="8345487" cy="538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5084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pic>
        <p:nvPicPr>
          <p:cNvPr id="2050" name="Picture 2" descr="M:\EMPREENDEDORISMO\IMAGENS\TEA.géner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0" y="857250"/>
            <a:ext cx="8393113" cy="538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5084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pic>
        <p:nvPicPr>
          <p:cNvPr id="3074" name="Picture 2" descr="M:\EMPREENDEDORISMO\IMAGENS\TEA.nível de escolarida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88" y="857250"/>
            <a:ext cx="8326437" cy="5308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5084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pic>
        <p:nvPicPr>
          <p:cNvPr id="4098" name="Picture 2" descr="M:\EMPREENDEDORISMO\IMAGENS\TEA.novidade da inovaçã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857250"/>
            <a:ext cx="8269287" cy="545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07890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pic>
        <p:nvPicPr>
          <p:cNvPr id="5122" name="Picture 2" descr="M:\EMPREENDEDORISMO\IMAGENS\TEA.Cessaçã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0" y="857250"/>
            <a:ext cx="8545513" cy="538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69457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pic>
        <p:nvPicPr>
          <p:cNvPr id="6146" name="Picture 2" descr="M:\EMPREENDEDORISMO\IMAGENS\TEA.desistênci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857250"/>
            <a:ext cx="8269287" cy="538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07890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7412" name="Rectangle 9"/>
          <p:cNvSpPr>
            <a:spLocks noChangeArrowheads="1"/>
          </p:cNvSpPr>
          <p:nvPr/>
        </p:nvSpPr>
        <p:spPr bwMode="auto">
          <a:xfrm>
            <a:off x="250825" y="1741488"/>
            <a:ext cx="8748713" cy="415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Definição de empreendedor(a)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Perfil de empreendedor(a)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Empreendedorismo e gestão de carreira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Auto-reflexão sobre opções profissionais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Mercado de Ideias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Ser empreendedor em Portugal</a:t>
            </a:r>
          </a:p>
        </p:txBody>
      </p:sp>
      <p:sp>
        <p:nvSpPr>
          <p:cNvPr id="17413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8CA0A82-FD82-4ECB-AA02-E911269DAA8D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414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 dirty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Temas </a:t>
            </a:r>
            <a:r>
              <a:rPr kumimoji="0" lang="pt-PT" altLang="pt-PT" sz="2000" b="1" i="0" u="none" strike="noStrike" kern="1200" cap="none" spc="0" normalizeH="0" baseline="0" noProof="0" dirty="0">
                <a:ln>
                  <a:noFill/>
                </a:ln>
                <a:solidFill>
                  <a:srgbClr val="4A88D2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Sumário</a:t>
            </a:r>
          </a:p>
        </p:txBody>
      </p:sp>
    </p:spTree>
    <p:extLst>
      <p:ext uri="{BB962C8B-B14F-4D97-AF65-F5344CB8AC3E}">
        <p14:creationId xmlns:p14="http://schemas.microsoft.com/office/powerpoint/2010/main" val="3102125795"/>
      </p:ext>
    </p:extLst>
  </p:cSld>
  <p:clrMapOvr>
    <a:masterClrMapping/>
  </p:clrMapOvr>
  <p:transition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0525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459" name="Rectangle 9"/>
          <p:cNvSpPr>
            <a:spLocks noChangeArrowheads="1"/>
          </p:cNvSpPr>
          <p:nvPr/>
        </p:nvSpPr>
        <p:spPr bwMode="auto">
          <a:xfrm>
            <a:off x="250825" y="3173413"/>
            <a:ext cx="8713788" cy="129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5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Caso de Estudo:</a:t>
            </a: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9460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7B6D6A4-822C-4F00-9C7C-D336DBDF7191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9462" name="Subtítulo 2"/>
          <p:cNvSpPr txBox="1">
            <a:spLocks/>
          </p:cNvSpPr>
          <p:nvPr/>
        </p:nvSpPr>
        <p:spPr bwMode="auto">
          <a:xfrm>
            <a:off x="242888" y="6446838"/>
            <a:ext cx="2803525" cy="36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PT" altLang="pt-PT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Sofia Vairinho| </a:t>
            </a:r>
            <a:r>
              <a:rPr kumimoji="0" lang="pt-PT" altLang="pt-PT" sz="1400" b="1" i="0" u="none" strike="noStrike" kern="120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Empreendedorismo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4790" y="74131"/>
            <a:ext cx="3633531" cy="97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144153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949069" y="567018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/>
              <a:t>AVALIAÇÃO</a:t>
            </a:r>
            <a:endParaRPr lang="pt-PT" sz="2400" dirty="0"/>
          </a:p>
        </p:txBody>
      </p:sp>
      <p:graphicFrame>
        <p:nvGraphicFramePr>
          <p:cNvPr id="5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3609718"/>
              </p:ext>
            </p:extLst>
          </p:nvPr>
        </p:nvGraphicFramePr>
        <p:xfrm>
          <a:off x="467544" y="1028683"/>
          <a:ext cx="8451882" cy="56936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9420">
                  <a:extLst>
                    <a:ext uri="{9D8B030D-6E8A-4147-A177-3AD203B41FA5}">
                      <a16:colId xmlns:a16="http://schemas.microsoft.com/office/drawing/2014/main" val="3073203882"/>
                    </a:ext>
                  </a:extLst>
                </a:gridCol>
                <a:gridCol w="5602462">
                  <a:extLst>
                    <a:ext uri="{9D8B030D-6E8A-4147-A177-3AD203B41FA5}">
                      <a16:colId xmlns:a16="http://schemas.microsoft.com/office/drawing/2014/main" val="2216553233"/>
                    </a:ext>
                  </a:extLst>
                </a:gridCol>
              </a:tblGrid>
              <a:tr h="481583">
                <a:tc>
                  <a:txBody>
                    <a:bodyPr/>
                    <a:lstStyle/>
                    <a:p>
                      <a:r>
                        <a:rPr lang="pt-PT" dirty="0"/>
                        <a:t>Componente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Forma e Ponderação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3708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dirty="0"/>
                        <a:t>Recensão Crítica</a:t>
                      </a:r>
                      <a:r>
                        <a:rPr lang="pt-PT" baseline="0" dirty="0"/>
                        <a:t> (10%)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dirty="0"/>
                        <a:t>*Análise crítica e apresentação de um texto (artigo científico) sobre empreendedorismo |</a:t>
                      </a:r>
                      <a:r>
                        <a:rPr lang="pt-PT" b="1" strike="sngStrike" dirty="0"/>
                        <a:t>OU</a:t>
                      </a:r>
                      <a:r>
                        <a:rPr lang="pt-PT" strike="sngStrike" dirty="0"/>
                        <a:t>| </a:t>
                      </a:r>
                      <a:r>
                        <a:rPr lang="pt-PT" strike="sngStrike" dirty="0">
                          <a:highlight>
                            <a:srgbClr val="808080"/>
                          </a:highlight>
                        </a:rPr>
                        <a:t>Projeto Investigação Empreendedores e/ou Empresas inovadoras</a:t>
                      </a:r>
                      <a:r>
                        <a:rPr lang="pt-PT" strike="sngStrike" dirty="0">
                          <a:highlight>
                            <a:srgbClr val="FFFF00"/>
                          </a:highlight>
                        </a:rPr>
                        <a:t> </a:t>
                      </a:r>
                      <a:r>
                        <a:rPr lang="pt-PT" dirty="0">
                          <a:highlight>
                            <a:srgbClr val="FFFF00"/>
                          </a:highlight>
                        </a:rPr>
                        <a:t>– TRABALHO DE GRUPO –apresentações (</a:t>
                      </a:r>
                      <a:r>
                        <a:rPr lang="pt-PT" dirty="0" err="1">
                          <a:highlight>
                            <a:srgbClr val="FFFF00"/>
                          </a:highlight>
                        </a:rPr>
                        <a:t>canva</a:t>
                      </a:r>
                      <a:r>
                        <a:rPr lang="pt-PT" dirty="0">
                          <a:highlight>
                            <a:srgbClr val="FFFF00"/>
                          </a:highlight>
                        </a:rPr>
                        <a:t> | </a:t>
                      </a:r>
                      <a:r>
                        <a:rPr lang="pt-PT" dirty="0" err="1">
                          <a:highlight>
                            <a:srgbClr val="FFFF00"/>
                          </a:highlight>
                        </a:rPr>
                        <a:t>pwp</a:t>
                      </a:r>
                      <a:r>
                        <a:rPr lang="pt-PT" dirty="0">
                          <a:highlight>
                            <a:srgbClr val="FFFF00"/>
                          </a:highlight>
                        </a:rPr>
                        <a:t> …) 14/16 de outubro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dirty="0"/>
                        <a:t>*sessões de assistência obrigatória com Empreendedores convidados</a:t>
                      </a:r>
                      <a:endParaRPr lang="es-ES" dirty="0"/>
                    </a:p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3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dirty="0"/>
                        <a:t>Prova Individual (60%)</a:t>
                      </a:r>
                      <a:endParaRPr lang="es-ES" dirty="0"/>
                    </a:p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Teste sobre matéria desenvolvida nas aulas teóricas e nas aulas teórico-práticas</a:t>
                      </a:r>
                      <a:r>
                        <a:rPr lang="pt-PT" baseline="0" dirty="0"/>
                        <a:t> – PROVA INDIVIDUAL</a:t>
                      </a:r>
                    </a:p>
                    <a:p>
                      <a:r>
                        <a:rPr lang="pt-PT" baseline="0" dirty="0"/>
                        <a:t>04 de dezembro</a:t>
                      </a:r>
                    </a:p>
                    <a:p>
                      <a:endParaRPr lang="pt-PT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387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Trabalho de Grupo (30%)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Identificação de uma ideia e elaboração de uma proposta de projeto empresarial (plano de negócios, mercado, financiamento, internacionalização…) e</a:t>
                      </a:r>
                      <a:r>
                        <a:rPr lang="pt-PT" baseline="0" dirty="0"/>
                        <a:t> </a:t>
                      </a:r>
                      <a:r>
                        <a:rPr lang="pt-PT" b="1" u="sng" baseline="0" dirty="0"/>
                        <a:t>Apresentação</a:t>
                      </a:r>
                      <a:r>
                        <a:rPr lang="pt-PT" baseline="0" dirty="0"/>
                        <a:t> (</a:t>
                      </a:r>
                      <a:r>
                        <a:rPr lang="pt-PT" baseline="0" dirty="0" err="1"/>
                        <a:t>Pitch</a:t>
                      </a:r>
                      <a:r>
                        <a:rPr lang="pt-PT" baseline="0" dirty="0"/>
                        <a:t>) e entrega de TRABALHO DE GRUPO (entrega do </a:t>
                      </a:r>
                      <a:r>
                        <a:rPr lang="pt-PT" b="1" u="sng" baseline="0" dirty="0"/>
                        <a:t>trabalho escrito 18/11/2025. Apresentações 18 e 20/11/2025.</a:t>
                      </a:r>
                      <a:endParaRPr lang="es-ES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6745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20196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9363" y="-171450"/>
            <a:ext cx="4060825" cy="544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767906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23850" y="2822575"/>
            <a:ext cx="8712200" cy="1470025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PT" sz="8000" dirty="0">
                <a:solidFill>
                  <a:srgbClr val="753805"/>
                </a:solidFill>
              </a:rPr>
              <a:t>Empreender é sofrer…</a:t>
            </a:r>
            <a:br>
              <a:rPr lang="pt-PT" sz="8000" dirty="0">
                <a:solidFill>
                  <a:srgbClr val="753805"/>
                </a:solidFill>
              </a:rPr>
            </a:br>
            <a:r>
              <a:rPr lang="pt-PT" sz="8000" dirty="0">
                <a:solidFill>
                  <a:srgbClr val="753805"/>
                </a:solidFill>
              </a:rPr>
              <a:t>e prazer!</a:t>
            </a:r>
          </a:p>
        </p:txBody>
      </p:sp>
    </p:spTree>
    <p:extLst>
      <p:ext uri="{BB962C8B-B14F-4D97-AF65-F5344CB8AC3E}">
        <p14:creationId xmlns:p14="http://schemas.microsoft.com/office/powerpoint/2010/main" val="19342336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ítulo 1"/>
          <p:cNvSpPr>
            <a:spLocks noGrp="1"/>
          </p:cNvSpPr>
          <p:nvPr>
            <p:ph type="ctrTitle"/>
          </p:nvPr>
        </p:nvSpPr>
        <p:spPr>
          <a:xfrm>
            <a:off x="755650" y="2565400"/>
            <a:ext cx="7772400" cy="1470025"/>
          </a:xfrm>
        </p:spPr>
        <p:txBody>
          <a:bodyPr/>
          <a:lstStyle/>
          <a:p>
            <a:pPr eaLnBrk="1" hangingPunct="1"/>
            <a:r>
              <a:rPr lang="pt-PT" altLang="pt-PT" sz="8000">
                <a:solidFill>
                  <a:srgbClr val="753805"/>
                </a:solidFill>
              </a:rPr>
              <a:t>Tudo começou…</a:t>
            </a:r>
          </a:p>
        </p:txBody>
      </p:sp>
    </p:spTree>
    <p:extLst>
      <p:ext uri="{BB962C8B-B14F-4D97-AF65-F5344CB8AC3E}">
        <p14:creationId xmlns:p14="http://schemas.microsoft.com/office/powerpoint/2010/main" val="16710031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540704">
            <a:off x="2597150" y="422275"/>
            <a:ext cx="4470400" cy="4471988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0" y="4437063"/>
            <a:ext cx="9144000" cy="1844675"/>
          </a:xfrm>
        </p:spPr>
        <p:txBody>
          <a:bodyPr rtlCol="0"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pt-PT" sz="4000" b="1" dirty="0">
              <a:solidFill>
                <a:srgbClr val="EE782A"/>
              </a:solidFill>
              <a:latin typeface="Pupcat" pitchFamily="2" charset="0"/>
              <a:ea typeface="+mj-ea"/>
              <a:cs typeface="+mj-cs"/>
            </a:endParaRPr>
          </a:p>
          <a:p>
            <a:pPr algn="ctr" eaLnBrk="1" fontAlgn="auto" hangingPunct="1">
              <a:spcAft>
                <a:spcPts val="0"/>
              </a:spcAft>
              <a:defRPr/>
            </a:pPr>
            <a:r>
              <a:rPr lang="pt-PT" sz="4000" b="1" dirty="0">
                <a:solidFill>
                  <a:schemeClr val="bg1"/>
                </a:solidFill>
                <a:latin typeface="Pupcat" pitchFamily="2" charset="0"/>
                <a:ea typeface="+mj-ea"/>
                <a:cs typeface="+mj-cs"/>
              </a:rPr>
              <a:t>2005</a:t>
            </a:r>
            <a:endParaRPr lang="pt-PT" sz="4000" b="1" dirty="0">
              <a:solidFill>
                <a:schemeClr val="bg1"/>
              </a:solidFill>
              <a:latin typeface="Pupcat" pitchFamily="2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pt-PT" sz="18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2809788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1289498">
            <a:off x="2251075" y="460375"/>
            <a:ext cx="4645025" cy="4645025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0" y="4437063"/>
            <a:ext cx="9144000" cy="1844675"/>
          </a:xfrm>
        </p:spPr>
        <p:txBody>
          <a:bodyPr rtlCol="0"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pt-PT" sz="4000" b="1" dirty="0">
              <a:solidFill>
                <a:srgbClr val="EE782A"/>
              </a:solidFill>
              <a:latin typeface="Pupcat" pitchFamily="2" charset="0"/>
              <a:ea typeface="+mj-ea"/>
              <a:cs typeface="+mj-cs"/>
            </a:endParaRPr>
          </a:p>
          <a:p>
            <a:pPr algn="ctr" eaLnBrk="1" fontAlgn="auto" hangingPunct="1">
              <a:spcAft>
                <a:spcPts val="0"/>
              </a:spcAft>
              <a:defRPr/>
            </a:pPr>
            <a:r>
              <a:rPr lang="pt-PT" sz="4000" b="1" dirty="0">
                <a:solidFill>
                  <a:schemeClr val="bg1"/>
                </a:solidFill>
                <a:latin typeface="Pupcat" pitchFamily="2" charset="0"/>
                <a:ea typeface="+mj-ea"/>
                <a:cs typeface="+mj-cs"/>
              </a:rPr>
              <a:t>2006</a:t>
            </a:r>
            <a:endParaRPr lang="pt-PT" sz="4000" b="1" dirty="0">
              <a:solidFill>
                <a:schemeClr val="bg1"/>
              </a:solidFill>
              <a:latin typeface="Pupcat" pitchFamily="2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pt-PT" sz="18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42402437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52096">
            <a:off x="2120900" y="527050"/>
            <a:ext cx="5468938" cy="4500563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0" y="4437063"/>
            <a:ext cx="9144000" cy="1844675"/>
          </a:xfrm>
        </p:spPr>
        <p:txBody>
          <a:bodyPr rtlCol="0"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pt-PT" sz="4000" b="1" dirty="0">
              <a:solidFill>
                <a:srgbClr val="EE782A"/>
              </a:solidFill>
              <a:latin typeface="Pupcat" pitchFamily="2" charset="0"/>
              <a:ea typeface="+mj-ea"/>
              <a:cs typeface="+mj-cs"/>
            </a:endParaRPr>
          </a:p>
          <a:p>
            <a:pPr algn="ctr" eaLnBrk="1" fontAlgn="auto" hangingPunct="1">
              <a:spcAft>
                <a:spcPts val="0"/>
              </a:spcAft>
              <a:defRPr/>
            </a:pPr>
            <a:r>
              <a:rPr lang="pt-PT" sz="4000" b="1" dirty="0">
                <a:solidFill>
                  <a:schemeClr val="bg1"/>
                </a:solidFill>
                <a:latin typeface="Pupcat" pitchFamily="2" charset="0"/>
                <a:ea typeface="+mj-ea"/>
                <a:cs typeface="+mj-cs"/>
              </a:rPr>
              <a:t>2008</a:t>
            </a:r>
            <a:endParaRPr lang="pt-PT" sz="4000" b="1" dirty="0">
              <a:solidFill>
                <a:schemeClr val="bg1"/>
              </a:solidFill>
              <a:latin typeface="Pupcat" pitchFamily="2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pt-PT" sz="18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12484422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ítulo 1"/>
          <p:cNvSpPr>
            <a:spLocks noGrp="1"/>
          </p:cNvSpPr>
          <p:nvPr>
            <p:ph type="ctrTitle"/>
          </p:nvPr>
        </p:nvSpPr>
        <p:spPr>
          <a:xfrm>
            <a:off x="755650" y="2565400"/>
            <a:ext cx="7772400" cy="1470025"/>
          </a:xfrm>
        </p:spPr>
        <p:txBody>
          <a:bodyPr/>
          <a:lstStyle/>
          <a:p>
            <a:pPr eaLnBrk="1" hangingPunct="1"/>
            <a:r>
              <a:rPr lang="pt-PT" altLang="pt-PT" sz="8000">
                <a:solidFill>
                  <a:srgbClr val="753805"/>
                </a:solidFill>
              </a:rPr>
              <a:t>Alguns contratempos</a:t>
            </a:r>
          </a:p>
        </p:txBody>
      </p:sp>
    </p:spTree>
    <p:extLst>
      <p:ext uri="{BB962C8B-B14F-4D97-AF65-F5344CB8AC3E}">
        <p14:creationId xmlns:p14="http://schemas.microsoft.com/office/powerpoint/2010/main" val="40529139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1334604">
            <a:off x="481013" y="500063"/>
            <a:ext cx="4248150" cy="4248150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0" y="4437063"/>
            <a:ext cx="9144000" cy="1844675"/>
          </a:xfrm>
        </p:spPr>
        <p:txBody>
          <a:bodyPr rtlCol="0"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pt-PT" sz="4000" b="1" dirty="0">
              <a:solidFill>
                <a:srgbClr val="EE782A"/>
              </a:solidFill>
              <a:latin typeface="Pupcat" pitchFamily="2" charset="0"/>
              <a:ea typeface="+mj-ea"/>
              <a:cs typeface="+mj-cs"/>
            </a:endParaRPr>
          </a:p>
          <a:p>
            <a:pPr algn="ctr" eaLnBrk="1" fontAlgn="auto" hangingPunct="1">
              <a:spcAft>
                <a:spcPts val="0"/>
              </a:spcAft>
              <a:defRPr/>
            </a:pPr>
            <a:r>
              <a:rPr lang="pt-PT" sz="4000" b="1" dirty="0">
                <a:solidFill>
                  <a:schemeClr val="bg1"/>
                </a:solidFill>
                <a:latin typeface="Pupcat" pitchFamily="2" charset="0"/>
                <a:ea typeface="+mj-ea"/>
                <a:cs typeface="+mj-cs"/>
              </a:rPr>
              <a:t>2010</a:t>
            </a:r>
            <a:endParaRPr lang="pt-PT" sz="4000" b="1" dirty="0">
              <a:solidFill>
                <a:schemeClr val="bg1"/>
              </a:solidFill>
              <a:latin typeface="Pupcat" pitchFamily="2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pt-PT" sz="18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800" dirty="0"/>
          </a:p>
        </p:txBody>
      </p:sp>
      <p:pic>
        <p:nvPicPr>
          <p:cNvPr id="2765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08694">
            <a:off x="4827588" y="614363"/>
            <a:ext cx="4316412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98368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ítulo 1"/>
          <p:cNvSpPr>
            <a:spLocks noGrp="1"/>
          </p:cNvSpPr>
          <p:nvPr>
            <p:ph type="ctrTitle"/>
          </p:nvPr>
        </p:nvSpPr>
        <p:spPr>
          <a:xfrm>
            <a:off x="755650" y="2565400"/>
            <a:ext cx="7772400" cy="1470025"/>
          </a:xfrm>
        </p:spPr>
        <p:txBody>
          <a:bodyPr/>
          <a:lstStyle/>
          <a:p>
            <a:pPr eaLnBrk="1" hangingPunct="1"/>
            <a:r>
              <a:rPr lang="pt-PT" altLang="pt-PT" sz="8000">
                <a:solidFill>
                  <a:srgbClr val="753805"/>
                </a:solidFill>
              </a:rPr>
              <a:t>Está mesmo quase</a:t>
            </a:r>
          </a:p>
        </p:txBody>
      </p:sp>
    </p:spTree>
    <p:extLst>
      <p:ext uri="{BB962C8B-B14F-4D97-AF65-F5344CB8AC3E}">
        <p14:creationId xmlns:p14="http://schemas.microsoft.com/office/powerpoint/2010/main" val="8916411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03944">
            <a:off x="2335213" y="39688"/>
            <a:ext cx="4860925" cy="4860925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0" y="4437063"/>
            <a:ext cx="9144000" cy="1844675"/>
          </a:xfrm>
        </p:spPr>
        <p:txBody>
          <a:bodyPr rtlCol="0"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pt-PT" sz="4000" b="1" dirty="0">
              <a:solidFill>
                <a:srgbClr val="EE782A"/>
              </a:solidFill>
              <a:latin typeface="Pupcat" pitchFamily="2" charset="0"/>
              <a:ea typeface="+mj-ea"/>
              <a:cs typeface="+mj-cs"/>
            </a:endParaRPr>
          </a:p>
          <a:p>
            <a:pPr algn="ctr" eaLnBrk="1" fontAlgn="auto" hangingPunct="1">
              <a:spcAft>
                <a:spcPts val="0"/>
              </a:spcAft>
              <a:defRPr/>
            </a:pPr>
            <a:r>
              <a:rPr lang="pt-PT" sz="4000" b="1" dirty="0">
                <a:solidFill>
                  <a:schemeClr val="bg1"/>
                </a:solidFill>
                <a:latin typeface="Pupcat" pitchFamily="2" charset="0"/>
                <a:ea typeface="+mj-ea"/>
                <a:cs typeface="+mj-cs"/>
              </a:rPr>
              <a:t>2013</a:t>
            </a:r>
            <a:endParaRPr lang="pt-PT" sz="4000" b="1" dirty="0">
              <a:solidFill>
                <a:schemeClr val="bg1"/>
              </a:solidFill>
              <a:latin typeface="Pupcat" pitchFamily="2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pt-PT" sz="18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2865950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0525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363" name="Rectangle 9"/>
          <p:cNvSpPr>
            <a:spLocks noChangeArrowheads="1"/>
          </p:cNvSpPr>
          <p:nvPr/>
        </p:nvSpPr>
        <p:spPr bwMode="auto">
          <a:xfrm>
            <a:off x="250825" y="1665288"/>
            <a:ext cx="8713788" cy="430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5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A minha história… 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Nome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Formação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Experiência Profissional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Expectativas / sugestões para o curso </a:t>
            </a:r>
          </a:p>
        </p:txBody>
      </p:sp>
      <p:sp>
        <p:nvSpPr>
          <p:cNvPr id="15364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69E1CD-A489-45DB-805E-E6143C282D2B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5366" name="Subtítulo 2"/>
          <p:cNvSpPr txBox="1">
            <a:spLocks/>
          </p:cNvSpPr>
          <p:nvPr/>
        </p:nvSpPr>
        <p:spPr bwMode="auto">
          <a:xfrm>
            <a:off x="112713" y="6416675"/>
            <a:ext cx="2803525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PT" altLang="pt-PT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Sofia Vairinho| </a:t>
            </a:r>
            <a:r>
              <a:rPr kumimoji="0" lang="pt-PT" altLang="pt-PT" sz="1400" b="1" i="0" u="none" strike="noStrike" kern="120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Empreendedorismo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415" y="1052513"/>
            <a:ext cx="3633531" cy="134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66200"/>
      </p:ext>
    </p:extLst>
  </p:cSld>
  <p:clrMapOvr>
    <a:masterClrMapping/>
  </p:clrMapOvr>
  <p:transition>
    <p:fade thruBlk="1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884988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 rot="265131">
            <a:off x="225425" y="201613"/>
            <a:ext cx="5254625" cy="938212"/>
          </a:xfrm>
        </p:spPr>
        <p:txBody>
          <a:bodyPr rtlCol="0"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pt-PT" sz="4000" b="1" dirty="0">
                <a:solidFill>
                  <a:srgbClr val="EE782A"/>
                </a:solidFill>
                <a:latin typeface="Pupcat" pitchFamily="2" charset="0"/>
                <a:ea typeface="+mj-ea"/>
                <a:cs typeface="+mj-cs"/>
              </a:rPr>
              <a:t>Será um restaurante? </a:t>
            </a:r>
            <a:endParaRPr lang="pt-PT" sz="4000" b="1" dirty="0">
              <a:solidFill>
                <a:srgbClr val="EE782A"/>
              </a:solidFill>
              <a:latin typeface="Pupcat" pitchFamily="2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pt-PT" sz="18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800" dirty="0"/>
          </a:p>
        </p:txBody>
      </p:sp>
      <p:sp>
        <p:nvSpPr>
          <p:cNvPr id="30724" name="CaixaDeTexto 1"/>
          <p:cNvSpPr txBox="1">
            <a:spLocks noChangeArrowheads="1"/>
          </p:cNvSpPr>
          <p:nvPr/>
        </p:nvSpPr>
        <p:spPr bwMode="auto">
          <a:xfrm rot="-158758">
            <a:off x="5314950" y="271463"/>
            <a:ext cx="38163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yriad Pro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3600" b="1" i="0" u="none" strike="noStrike" kern="1200" cap="none" spc="0" normalizeH="0" baseline="0" noProof="0">
                <a:ln>
                  <a:noFill/>
                </a:ln>
                <a:solidFill>
                  <a:srgbClr val="753805"/>
                </a:solidFill>
                <a:effectLst/>
                <a:uLnTx/>
                <a:uFillTx/>
                <a:latin typeface="Pupcat"/>
                <a:ea typeface="+mn-ea"/>
                <a:cs typeface="Arial" panose="020B0604020202020204" pitchFamily="34" charset="0"/>
              </a:rPr>
              <a:t>Será uma taberna?</a:t>
            </a:r>
          </a:p>
        </p:txBody>
      </p:sp>
      <p:sp>
        <p:nvSpPr>
          <p:cNvPr id="30725" name="CaixaDeTexto 2"/>
          <p:cNvSpPr txBox="1">
            <a:spLocks noChangeArrowheads="1"/>
          </p:cNvSpPr>
          <p:nvPr/>
        </p:nvSpPr>
        <p:spPr bwMode="auto">
          <a:xfrm rot="-168885">
            <a:off x="3863975" y="1103313"/>
            <a:ext cx="259238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yriad Pro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3200" b="1" i="0" u="none" strike="noStrike" kern="1200" cap="none" spc="0" normalizeH="0" baseline="0" noProof="0">
                <a:ln>
                  <a:noFill/>
                </a:ln>
                <a:solidFill>
                  <a:srgbClr val="4A452A"/>
                </a:solidFill>
                <a:effectLst/>
                <a:uLnTx/>
                <a:uFillTx/>
                <a:latin typeface="Pupcat"/>
                <a:ea typeface="+mn-ea"/>
                <a:cs typeface="Arial" panose="020B0604020202020204" pitchFamily="34" charset="0"/>
              </a:rPr>
              <a:t>Será uma loja?</a:t>
            </a:r>
          </a:p>
        </p:txBody>
      </p:sp>
      <p:sp>
        <p:nvSpPr>
          <p:cNvPr id="30726" name="CaixaDeTexto 5"/>
          <p:cNvSpPr txBox="1">
            <a:spLocks noChangeArrowheads="1"/>
          </p:cNvSpPr>
          <p:nvPr/>
        </p:nvSpPr>
        <p:spPr bwMode="auto">
          <a:xfrm>
            <a:off x="192088" y="5732463"/>
            <a:ext cx="4032250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yriad Pro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3200" b="1" i="0" u="none" strike="noStrike" kern="1200" cap="none" spc="0" normalizeH="0" baseline="0" noProof="0">
                <a:ln>
                  <a:noFill/>
                </a:ln>
                <a:solidFill>
                  <a:srgbClr val="205A23"/>
                </a:solidFill>
                <a:effectLst/>
                <a:uLnTx/>
                <a:uFillTx/>
                <a:latin typeface="Pupcat"/>
                <a:ea typeface="+mn-ea"/>
                <a:cs typeface="Arial" panose="020B0604020202020204" pitchFamily="34" charset="0"/>
              </a:rPr>
              <a:t>Será um espaço cultural?</a:t>
            </a:r>
          </a:p>
        </p:txBody>
      </p:sp>
    </p:spTree>
    <p:extLst>
      <p:ext uri="{BB962C8B-B14F-4D97-AF65-F5344CB8AC3E}">
        <p14:creationId xmlns:p14="http://schemas.microsoft.com/office/powerpoint/2010/main" val="26919674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55650" y="2565400"/>
            <a:ext cx="7772400" cy="1470025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PT" sz="8000" dirty="0">
                <a:solidFill>
                  <a:srgbClr val="753805"/>
                </a:solidFill>
              </a:rPr>
              <a:t>A </a:t>
            </a:r>
            <a:r>
              <a:rPr lang="pt-PT" sz="8000" dirty="0">
                <a:solidFill>
                  <a:srgbClr val="EE782A"/>
                </a:solidFill>
              </a:rPr>
              <a:t>tertúlia algarvia </a:t>
            </a:r>
            <a:br>
              <a:rPr lang="pt-PT" sz="8000" dirty="0">
                <a:solidFill>
                  <a:srgbClr val="753805"/>
                </a:solidFill>
              </a:rPr>
            </a:br>
            <a:r>
              <a:rPr lang="pt-PT" sz="8000" dirty="0">
                <a:solidFill>
                  <a:srgbClr val="753805"/>
                </a:solidFill>
              </a:rPr>
              <a:t>Será uma espécie de um bocadinho de cada</a:t>
            </a:r>
          </a:p>
        </p:txBody>
      </p:sp>
    </p:spTree>
    <p:extLst>
      <p:ext uri="{BB962C8B-B14F-4D97-AF65-F5344CB8AC3E}">
        <p14:creationId xmlns:p14="http://schemas.microsoft.com/office/powerpoint/2010/main" val="5887087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1195110">
            <a:off x="-65088" y="174625"/>
            <a:ext cx="4859338" cy="3473450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789488" y="215900"/>
            <a:ext cx="5614987" cy="1844675"/>
          </a:xfrm>
        </p:spPr>
        <p:txBody>
          <a:bodyPr rtlCol="0"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pt-PT" sz="3600" b="1" dirty="0">
              <a:solidFill>
                <a:srgbClr val="EE782A"/>
              </a:solidFill>
              <a:latin typeface="Pupcat" pitchFamily="2" charset="0"/>
              <a:ea typeface="+mj-ea"/>
              <a:cs typeface="+mj-cs"/>
            </a:endParaRPr>
          </a:p>
          <a:p>
            <a:pPr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pt-PT" sz="28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cozinha regional e mediterrânica </a:t>
            </a:r>
          </a:p>
          <a:p>
            <a:pPr eaLnBrk="1" fontAlgn="auto" hangingPunct="1">
              <a:spcAft>
                <a:spcPts val="0"/>
              </a:spcAft>
              <a:defRPr/>
            </a:pPr>
            <a:endParaRPr lang="pt-PT" sz="16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6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6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600" dirty="0"/>
          </a:p>
        </p:txBody>
      </p:sp>
      <p:pic>
        <p:nvPicPr>
          <p:cNvPr id="3277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75630">
            <a:off x="4440238" y="2863850"/>
            <a:ext cx="5080000" cy="366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3" name="CaixaDeTexto 2"/>
          <p:cNvSpPr txBox="1">
            <a:spLocks noChangeArrowheads="1"/>
          </p:cNvSpPr>
          <p:nvPr/>
        </p:nvSpPr>
        <p:spPr bwMode="auto">
          <a:xfrm>
            <a:off x="0" y="4437063"/>
            <a:ext cx="45005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yriad Pro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upcat"/>
                <a:ea typeface="Calibri" panose="020F0502020204030204" pitchFamily="34" charset="0"/>
                <a:cs typeface="Times New Roman" panose="02020603050405020304" pitchFamily="18" charset="0"/>
              </a:rPr>
              <a:t>refeições com família e amigos</a:t>
            </a:r>
          </a:p>
        </p:txBody>
      </p:sp>
    </p:spTree>
    <p:extLst>
      <p:ext uri="{BB962C8B-B14F-4D97-AF65-F5344CB8AC3E}">
        <p14:creationId xmlns:p14="http://schemas.microsoft.com/office/powerpoint/2010/main" val="5681847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1195110">
            <a:off x="1481138" y="312738"/>
            <a:ext cx="5748337" cy="4106862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971550" y="4149725"/>
            <a:ext cx="7415213" cy="1844675"/>
          </a:xfrm>
        </p:spPr>
        <p:txBody>
          <a:bodyPr rtlCol="0">
            <a:noAutofit/>
          </a:bodyPr>
          <a:lstStyle/>
          <a:p>
            <a:pPr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endParaRPr lang="pt-PT" sz="3200" b="1" dirty="0">
              <a:solidFill>
                <a:schemeClr val="bg1"/>
              </a:solidFill>
              <a:latin typeface="Pupcat" pitchFamily="2" charset="0"/>
              <a:ea typeface="Calibri"/>
              <a:cs typeface="Times New Roman"/>
            </a:endParaRPr>
          </a:p>
          <a:p>
            <a:pPr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pt-PT" sz="32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Oficinas de culinária, Vinhos, artesanato, etc.</a:t>
            </a:r>
          </a:p>
          <a:p>
            <a:pPr eaLnBrk="1" fontAlgn="auto" hangingPunct="1">
              <a:spcAft>
                <a:spcPts val="0"/>
              </a:spcAft>
              <a:defRPr/>
            </a:pPr>
            <a:endParaRPr lang="pt-PT" sz="18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26635773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1195110">
            <a:off x="142875" y="174625"/>
            <a:ext cx="4443413" cy="3473450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859338" y="115888"/>
            <a:ext cx="5616575" cy="1846262"/>
          </a:xfrm>
        </p:spPr>
        <p:txBody>
          <a:bodyPr rtlCol="0"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pt-PT" sz="4000" b="1" dirty="0">
              <a:solidFill>
                <a:srgbClr val="EE782A"/>
              </a:solidFill>
              <a:latin typeface="Pupcat" pitchFamily="2" charset="0"/>
              <a:ea typeface="+mj-ea"/>
              <a:cs typeface="+mj-cs"/>
            </a:endParaRPr>
          </a:p>
          <a:p>
            <a:pPr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pt-PT" sz="32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Eventos temáticos</a:t>
            </a:r>
          </a:p>
          <a:p>
            <a:pPr eaLnBrk="1" fontAlgn="auto" hangingPunct="1">
              <a:spcAft>
                <a:spcPts val="0"/>
              </a:spcAft>
              <a:defRPr/>
            </a:pPr>
            <a:endParaRPr lang="pt-PT" sz="18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800" dirty="0"/>
          </a:p>
        </p:txBody>
      </p:sp>
      <p:pic>
        <p:nvPicPr>
          <p:cNvPr id="34820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75630">
            <a:off x="4441825" y="2862263"/>
            <a:ext cx="4714875" cy="3659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1" name="CaixaDeTexto 2"/>
          <p:cNvSpPr txBox="1">
            <a:spLocks noChangeArrowheads="1"/>
          </p:cNvSpPr>
          <p:nvPr/>
        </p:nvSpPr>
        <p:spPr bwMode="auto">
          <a:xfrm>
            <a:off x="0" y="4437063"/>
            <a:ext cx="4500563" cy="58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yriad Pro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upcat"/>
                <a:ea typeface="Calibri" panose="020F0502020204030204" pitchFamily="34" charset="0"/>
                <a:cs typeface="Times New Roman" panose="02020603050405020304" pitchFamily="18" charset="0"/>
              </a:rPr>
              <a:t>Serões culturais e exposições</a:t>
            </a:r>
          </a:p>
        </p:txBody>
      </p:sp>
    </p:spTree>
    <p:extLst>
      <p:ext uri="{BB962C8B-B14F-4D97-AF65-F5344CB8AC3E}">
        <p14:creationId xmlns:p14="http://schemas.microsoft.com/office/powerpoint/2010/main" val="26656303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377734">
            <a:off x="1889125" y="457200"/>
            <a:ext cx="5657850" cy="4505325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395288" y="4652963"/>
            <a:ext cx="8569325" cy="1844675"/>
          </a:xfrm>
        </p:spPr>
        <p:txBody>
          <a:bodyPr rtlCol="0">
            <a:noAutofit/>
          </a:bodyPr>
          <a:lstStyle/>
          <a:p>
            <a:pPr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endParaRPr lang="pt-PT" sz="3200" b="1" dirty="0">
              <a:solidFill>
                <a:schemeClr val="bg1"/>
              </a:solidFill>
              <a:latin typeface="Pupcat" pitchFamily="2" charset="0"/>
              <a:ea typeface="Calibri"/>
              <a:cs typeface="Times New Roman"/>
            </a:endParaRPr>
          </a:p>
          <a:p>
            <a:pPr algn="ctr"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pt-PT" sz="32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Workshops e Encontros empresariais</a:t>
            </a:r>
          </a:p>
          <a:p>
            <a:pPr eaLnBrk="1" fontAlgn="auto" hangingPunct="1">
              <a:spcAft>
                <a:spcPts val="0"/>
              </a:spcAft>
              <a:defRPr/>
            </a:pPr>
            <a:endParaRPr lang="pt-PT" sz="18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36271832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1195110">
            <a:off x="133350" y="233363"/>
            <a:ext cx="4695825" cy="3155950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859338" y="115888"/>
            <a:ext cx="4284662" cy="1846262"/>
          </a:xfrm>
        </p:spPr>
        <p:txBody>
          <a:bodyPr rtlCol="0"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pt-PT" sz="4000" b="1" dirty="0">
              <a:solidFill>
                <a:srgbClr val="EE782A"/>
              </a:solidFill>
              <a:latin typeface="Pupcat" pitchFamily="2" charset="0"/>
              <a:ea typeface="+mj-ea"/>
              <a:cs typeface="+mj-cs"/>
            </a:endParaRPr>
          </a:p>
          <a:p>
            <a:pPr algn="ctr"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pt-PT" sz="36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eventos para crianças</a:t>
            </a:r>
          </a:p>
          <a:p>
            <a:pPr eaLnBrk="1" fontAlgn="auto" hangingPunct="1">
              <a:spcAft>
                <a:spcPts val="0"/>
              </a:spcAft>
              <a:defRPr/>
            </a:pPr>
            <a:endParaRPr lang="pt-PT" sz="18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800" dirty="0"/>
          </a:p>
        </p:txBody>
      </p:sp>
      <p:pic>
        <p:nvPicPr>
          <p:cNvPr id="36868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75630">
            <a:off x="4564063" y="2862263"/>
            <a:ext cx="4471987" cy="3659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9" name="CaixaDeTexto 2"/>
          <p:cNvSpPr txBox="1">
            <a:spLocks noChangeArrowheads="1"/>
          </p:cNvSpPr>
          <p:nvPr/>
        </p:nvSpPr>
        <p:spPr bwMode="auto">
          <a:xfrm>
            <a:off x="0" y="4437063"/>
            <a:ext cx="4500563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yriad Pro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yriad Pro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yriad Pro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yriad Pro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yriad Pro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4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upcat"/>
                <a:ea typeface="Calibri" panose="020F0502020204030204" pitchFamily="34" charset="0"/>
                <a:cs typeface="Times New Roman" panose="02020603050405020304" pitchFamily="18" charset="0"/>
              </a:rPr>
              <a:t>produtos regionais </a:t>
            </a:r>
          </a:p>
        </p:txBody>
      </p:sp>
    </p:spTree>
    <p:extLst>
      <p:ext uri="{BB962C8B-B14F-4D97-AF65-F5344CB8AC3E}">
        <p14:creationId xmlns:p14="http://schemas.microsoft.com/office/powerpoint/2010/main" val="42665273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20381">
            <a:off x="1822450" y="365125"/>
            <a:ext cx="5649913" cy="4273550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71438" y="4321175"/>
            <a:ext cx="8964612" cy="1844675"/>
          </a:xfrm>
        </p:spPr>
        <p:txBody>
          <a:bodyPr rtlCol="0">
            <a:noAutofit/>
          </a:bodyPr>
          <a:lstStyle/>
          <a:p>
            <a:pPr algn="ctr"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endParaRPr lang="pt-PT" sz="2800" b="1" dirty="0">
              <a:solidFill>
                <a:schemeClr val="bg1"/>
              </a:solidFill>
              <a:latin typeface="Pupcat" pitchFamily="2" charset="0"/>
              <a:ea typeface="Calibri"/>
              <a:cs typeface="Times New Roman"/>
            </a:endParaRPr>
          </a:p>
          <a:p>
            <a:pPr algn="ctr"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pt-PT" sz="28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Visitas de descoberta ao centro histórico de faro (vila-adentro)</a:t>
            </a:r>
          </a:p>
          <a:p>
            <a:pPr eaLnBrk="1" fontAlgn="auto" hangingPunct="1">
              <a:spcAft>
                <a:spcPts val="0"/>
              </a:spcAft>
              <a:defRPr/>
            </a:pPr>
            <a:endParaRPr lang="pt-PT" sz="16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6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6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600" dirty="0"/>
          </a:p>
        </p:txBody>
      </p:sp>
    </p:spTree>
    <p:extLst>
      <p:ext uri="{BB962C8B-B14F-4D97-AF65-F5344CB8AC3E}">
        <p14:creationId xmlns:p14="http://schemas.microsoft.com/office/powerpoint/2010/main" val="40949549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Marcador de Posição da Imagem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1398081">
            <a:off x="1546225" y="147638"/>
            <a:ext cx="5649913" cy="4645025"/>
          </a:xfrm>
        </p:spPr>
      </p:pic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44463" y="4076700"/>
            <a:ext cx="8891587" cy="1844675"/>
          </a:xfrm>
        </p:spPr>
        <p:txBody>
          <a:bodyPr rtlCol="0">
            <a:noAutofit/>
          </a:bodyPr>
          <a:lstStyle/>
          <a:p>
            <a:pPr algn="ctr"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endParaRPr lang="pt-PT" sz="3200" b="1" dirty="0">
              <a:solidFill>
                <a:schemeClr val="bg1"/>
              </a:solidFill>
              <a:latin typeface="Pupcat" pitchFamily="2" charset="0"/>
              <a:ea typeface="Calibri"/>
              <a:cs typeface="Times New Roman"/>
            </a:endParaRPr>
          </a:p>
          <a:p>
            <a:pPr algn="ctr"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pt-PT" sz="28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projectos multimédia de divulgação da </a:t>
            </a:r>
          </a:p>
          <a:p>
            <a:pPr algn="ctr"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pt-PT" sz="28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dieta mediterrânica e da alimentação tradicional do algarve , e ….. outros que sejamos capazes de fazer bem</a:t>
            </a:r>
          </a:p>
          <a:p>
            <a:pPr eaLnBrk="1" fontAlgn="auto" hangingPunct="1">
              <a:spcAft>
                <a:spcPts val="0"/>
              </a:spcAft>
              <a:defRPr/>
            </a:pPr>
            <a:endParaRPr lang="pt-PT" sz="1800" dirty="0">
              <a:solidFill>
                <a:prstClr val="black">
                  <a:lumMod val="75000"/>
                  <a:lumOff val="25000"/>
                </a:prstClr>
              </a:solidFill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8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19670219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7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44463" y="1196975"/>
            <a:ext cx="8891587" cy="1844675"/>
          </a:xfrm>
        </p:spPr>
        <p:txBody>
          <a:bodyPr rtlCol="0">
            <a:noAutofit/>
          </a:bodyPr>
          <a:lstStyle/>
          <a:p>
            <a:pPr algn="ctr"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endParaRPr lang="pt-PT" sz="2800" b="1" dirty="0">
              <a:solidFill>
                <a:schemeClr val="bg1"/>
              </a:solidFill>
              <a:latin typeface="Pupcat" pitchFamily="2" charset="0"/>
              <a:ea typeface="Calibri"/>
              <a:cs typeface="Times New Roman"/>
            </a:endParaRPr>
          </a:p>
          <a:p>
            <a:pPr algn="ctr"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es-ES" sz="36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Os </a:t>
            </a:r>
            <a:r>
              <a:rPr lang="es-ES" sz="3600" b="1" dirty="0" err="1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maus</a:t>
            </a:r>
            <a:r>
              <a:rPr lang="es-ES" sz="36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 momentos</a:t>
            </a:r>
          </a:p>
          <a:p>
            <a:pPr algn="ctr"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es-ES" sz="36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Os </a:t>
            </a:r>
            <a:r>
              <a:rPr lang="es-ES" sz="3600" b="1" dirty="0" err="1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bons</a:t>
            </a:r>
            <a:r>
              <a:rPr lang="es-ES" sz="36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 momentos</a:t>
            </a:r>
          </a:p>
          <a:p>
            <a:pPr algn="ctr" eaLnBrk="1" fontAlgn="auto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es-ES" sz="36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“</a:t>
            </a:r>
            <a:r>
              <a:rPr lang="es-ES" sz="3600" b="1" dirty="0" err="1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Um</a:t>
            </a:r>
            <a:r>
              <a:rPr lang="es-ES" sz="36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” </a:t>
            </a:r>
            <a:r>
              <a:rPr lang="es-ES" sz="3600" b="1" dirty="0" err="1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ou</a:t>
            </a:r>
            <a:r>
              <a:rPr lang="es-ES" sz="36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 “o” projecto (socio-</a:t>
            </a:r>
            <a:r>
              <a:rPr lang="es-ES" sz="3600" b="1" dirty="0" err="1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profissional</a:t>
            </a:r>
            <a:r>
              <a:rPr lang="es-ES" sz="3600" b="1" dirty="0">
                <a:solidFill>
                  <a:schemeClr val="bg1"/>
                </a:solidFill>
                <a:latin typeface="Pupcat" pitchFamily="2" charset="0"/>
                <a:ea typeface="Calibri"/>
                <a:cs typeface="Times New Roman"/>
              </a:rPr>
              <a:t>) de vida </a:t>
            </a:r>
          </a:p>
          <a:p>
            <a:pPr eaLnBrk="1" fontAlgn="auto" hangingPunct="1">
              <a:spcAft>
                <a:spcPts val="0"/>
              </a:spcAft>
              <a:defRPr/>
            </a:pPr>
            <a:br>
              <a:rPr lang="pt-PT" sz="16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br>
              <a:rPr lang="pt-PT" sz="1600" dirty="0">
                <a:solidFill>
                  <a:prstClr val="black">
                    <a:lumMod val="75000"/>
                    <a:lumOff val="25000"/>
                  </a:prstClr>
                </a:solidFill>
                <a:ea typeface="+mj-ea"/>
                <a:cs typeface="+mj-cs"/>
              </a:rPr>
            </a:br>
            <a:endParaRPr lang="pt-PT" sz="1600" dirty="0"/>
          </a:p>
        </p:txBody>
      </p:sp>
    </p:spTree>
    <p:extLst>
      <p:ext uri="{BB962C8B-B14F-4D97-AF65-F5344CB8AC3E}">
        <p14:creationId xmlns:p14="http://schemas.microsoft.com/office/powerpoint/2010/main" val="1380333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1115616" y="1681644"/>
            <a:ext cx="6984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/>
              <a:t>GEM – </a:t>
            </a:r>
            <a:r>
              <a:rPr lang="en-GB" sz="3200" dirty="0"/>
              <a:t>Global Entrepreneurship Monitor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863588" y="2996952"/>
            <a:ext cx="741682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PT" sz="2400" dirty="0"/>
              <a:t>Iniciativa com inicio em 1999</a:t>
            </a:r>
          </a:p>
          <a:p>
            <a:pPr marL="285750" indent="-285750">
              <a:buFont typeface="Arial" charset="0"/>
              <a:buChar char="•"/>
            </a:pPr>
            <a:r>
              <a:rPr lang="pt-PT" sz="2400" dirty="0"/>
              <a:t>Criação em 2005 de uma associação sem fins lucrativos</a:t>
            </a:r>
          </a:p>
          <a:p>
            <a:pPr marL="285750" indent="-285750">
              <a:buFont typeface="Arial" charset="0"/>
              <a:buChar char="•"/>
            </a:pPr>
            <a:r>
              <a:rPr lang="pt-PT" sz="2400" dirty="0"/>
              <a:t>Participação, em 2013, de 70 países de todo o mundo</a:t>
            </a:r>
          </a:p>
          <a:p>
            <a:endParaRPr lang="pt-PT" sz="2400" dirty="0"/>
          </a:p>
          <a:p>
            <a:pPr marL="285750" indent="-285750">
              <a:buFont typeface="Arial" charset="0"/>
              <a:buChar char="•"/>
            </a:pPr>
            <a:r>
              <a:rPr lang="pt-PT" sz="2400" dirty="0"/>
              <a:t>Abrange três tipologias de economias:</a:t>
            </a:r>
          </a:p>
          <a:p>
            <a:pPr marL="742950" lvl="1" indent="-285750">
              <a:buFont typeface="Arial" charset="0"/>
              <a:buChar char="•"/>
            </a:pPr>
            <a:r>
              <a:rPr lang="pt-PT" sz="2400" dirty="0"/>
              <a:t>Orientadas por fatores de produção;</a:t>
            </a:r>
          </a:p>
          <a:p>
            <a:pPr marL="742950" lvl="1" indent="-285750">
              <a:buFont typeface="Arial" charset="0"/>
              <a:buChar char="•"/>
            </a:pPr>
            <a:r>
              <a:rPr lang="pt-PT" sz="2400" dirty="0"/>
              <a:t>Orientadas para a eficiência;</a:t>
            </a:r>
          </a:p>
          <a:p>
            <a:pPr marL="742950" lvl="1" indent="-285750">
              <a:buFont typeface="Arial" charset="0"/>
              <a:buChar char="•"/>
            </a:pPr>
            <a:r>
              <a:rPr lang="pt-PT" sz="2400" dirty="0"/>
              <a:t>Orientadas para a inovação.</a:t>
            </a:r>
          </a:p>
        </p:txBody>
      </p:sp>
    </p:spTree>
    <p:extLst>
      <p:ext uri="{BB962C8B-B14F-4D97-AF65-F5344CB8AC3E}">
        <p14:creationId xmlns:p14="http://schemas.microsoft.com/office/powerpoint/2010/main" val="8320196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0525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963" name="Rectangle 9"/>
          <p:cNvSpPr>
            <a:spLocks noChangeArrowheads="1"/>
          </p:cNvSpPr>
          <p:nvPr/>
        </p:nvSpPr>
        <p:spPr bwMode="auto">
          <a:xfrm>
            <a:off x="250825" y="3095625"/>
            <a:ext cx="8713788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6000" b="1" i="1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…Qual é o vosso sonho?</a:t>
            </a: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964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2D8A4D1-B4BC-42FE-8FC4-484D3942F441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966" name="Subtítulo 2"/>
          <p:cNvSpPr txBox="1">
            <a:spLocks/>
          </p:cNvSpPr>
          <p:nvPr/>
        </p:nvSpPr>
        <p:spPr bwMode="auto">
          <a:xfrm>
            <a:off x="112713" y="6416675"/>
            <a:ext cx="2803525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PT" altLang="pt-PT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Sofia Vairinho| </a:t>
            </a:r>
            <a:r>
              <a:rPr kumimoji="0" lang="pt-PT" altLang="pt-PT" sz="1400" b="1" i="0" u="none" strike="noStrike" kern="120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Empreendedorismo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4790" y="74131"/>
            <a:ext cx="3633531" cy="97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143016"/>
      </p:ext>
    </p:extLst>
  </p:cSld>
  <p:clrMapOvr>
    <a:masterClrMapping/>
  </p:clrMapOvr>
  <p:transition>
    <p:fade thruBlk="1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5060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3B996FB-907D-4672-8F30-1AC5B7AFBDE1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5061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1. Definição de empreendedor(a)</a:t>
            </a:r>
          </a:p>
        </p:txBody>
      </p:sp>
      <p:sp>
        <p:nvSpPr>
          <p:cNvPr id="45062" name="Rectangle 9"/>
          <p:cNvSpPr>
            <a:spLocks noChangeArrowheads="1"/>
          </p:cNvSpPr>
          <p:nvPr/>
        </p:nvSpPr>
        <p:spPr bwMode="auto">
          <a:xfrm>
            <a:off x="250825" y="2419350"/>
            <a:ext cx="8748713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É aquele que </a:t>
            </a:r>
            <a:r>
              <a:rPr kumimoji="0" lang="pt-PT" altLang="pt-PT" sz="2400" b="0" i="0" u="sng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organiza</a:t>
            </a: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 e </a:t>
            </a:r>
            <a:r>
              <a:rPr kumimoji="0" lang="pt-PT" altLang="pt-PT" sz="2400" b="0" i="0" u="sng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dirige</a:t>
            </a: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 um novo </a:t>
            </a:r>
            <a:r>
              <a:rPr kumimoji="0" lang="pt-PT" altLang="pt-PT" sz="2400" b="0" i="0" u="sng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negócio</a:t>
            </a: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 ou </a:t>
            </a:r>
            <a:r>
              <a:rPr kumimoji="0" lang="pt-PT" altLang="pt-PT" sz="2400" b="0" i="0" u="sng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projecto</a:t>
            </a: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, </a:t>
            </a:r>
            <a:r>
              <a:rPr kumimoji="0" lang="pt-PT" altLang="pt-PT" sz="2400" b="0" i="0" u="sng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assumindo os riscos</a:t>
            </a: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 inerentes a uma </a:t>
            </a:r>
            <a:r>
              <a:rPr kumimoji="0" lang="pt-PT" altLang="pt-PT" sz="2400" b="0" i="0" u="sng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nova iniciativa</a:t>
            </a: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0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In Manual do Empreendedor, Bertrand Editora 2001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Tem a capacidade de produzir bens ou serviços novos ou, pelo menos, processos mais eficazes de produzir e comercializar esses mesmos bens ou serviços, com os factores de produção clássicos – trabalho, terra e capital .</a:t>
            </a:r>
          </a:p>
        </p:txBody>
      </p:sp>
    </p:spTree>
    <p:extLst>
      <p:ext uri="{BB962C8B-B14F-4D97-AF65-F5344CB8AC3E}">
        <p14:creationId xmlns:p14="http://schemas.microsoft.com/office/powerpoint/2010/main" val="1923086656"/>
      </p:ext>
    </p:extLst>
  </p:cSld>
  <p:clrMapOvr>
    <a:masterClrMapping/>
  </p:clrMapOvr>
  <p:transition>
    <p:fade thruBlk="1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6084" name="Rectangle 9"/>
          <p:cNvSpPr>
            <a:spLocks noChangeArrowheads="1"/>
          </p:cNvSpPr>
          <p:nvPr/>
        </p:nvSpPr>
        <p:spPr bwMode="auto">
          <a:xfrm>
            <a:off x="250825" y="2173288"/>
            <a:ext cx="8748713" cy="329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Características Gerais / Atitudes </a:t>
            </a:r>
            <a:b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+ </a:t>
            </a:r>
            <a:b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Competências Base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+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3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Pequena (grande) dose de loucura</a:t>
            </a:r>
            <a:endParaRPr kumimoji="0" lang="pt-PT" altLang="pt-PT" sz="4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6085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C7CDA2-0074-4F58-93F3-2ECCBE1C3EDA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6086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82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2. Perfil do empreendedor(a)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000" b="1" i="0" u="none" strike="noStrike" kern="1200" cap="none" spc="0" normalizeH="0" baseline="0" noProof="0">
              <a:ln>
                <a:noFill/>
              </a:ln>
              <a:solidFill>
                <a:srgbClr val="4A88D2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960263"/>
      </p:ext>
    </p:extLst>
  </p:cSld>
  <p:clrMapOvr>
    <a:masterClrMapping/>
  </p:clrMapOvr>
  <p:transition>
    <p:fade thruBlk="1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7108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9036119-D5D6-4272-9B85-89C9FD390ACE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7109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2. Perfil do empreendedor(a)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000" b="1" i="0" u="none" strike="noStrike" kern="1200" cap="none" spc="0" normalizeH="0" baseline="0" noProof="0">
                <a:ln>
                  <a:noFill/>
                </a:ln>
                <a:solidFill>
                  <a:srgbClr val="4A88D2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Características Gerais / Atitudes</a:t>
            </a:r>
          </a:p>
        </p:txBody>
      </p:sp>
      <p:sp>
        <p:nvSpPr>
          <p:cNvPr id="47110" name="Rectangle 9"/>
          <p:cNvSpPr>
            <a:spLocks noChangeArrowheads="1"/>
          </p:cNvSpPr>
          <p:nvPr/>
        </p:nvSpPr>
        <p:spPr bwMode="auto">
          <a:xfrm>
            <a:off x="250825" y="1373188"/>
            <a:ext cx="8748713" cy="489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Líder nato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Visão e aproveitamento de oportunidades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Espírito de iniciativa (e “acabativa” – orientado para a acção)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Toma riscos calculados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Criatividade, inovação, vitalidade e energia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Procura de status, realização pessoal e reconhecimento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Auto-confiança e autonomia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Acredita no controlo sobre o seu destino</a:t>
            </a:r>
          </a:p>
        </p:txBody>
      </p:sp>
    </p:spTree>
    <p:extLst>
      <p:ext uri="{BB962C8B-B14F-4D97-AF65-F5344CB8AC3E}">
        <p14:creationId xmlns:p14="http://schemas.microsoft.com/office/powerpoint/2010/main" val="2262737655"/>
      </p:ext>
    </p:extLst>
  </p:cSld>
  <p:clrMapOvr>
    <a:masterClrMapping/>
  </p:clrMapOvr>
  <p:transition>
    <p:fade thruBlk="1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8132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FFD6C9B-AB6E-4CE2-8FF9-989E7DB54EEA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8133" name="Rectangle 9"/>
          <p:cNvSpPr>
            <a:spLocks noChangeArrowheads="1"/>
          </p:cNvSpPr>
          <p:nvPr/>
        </p:nvSpPr>
        <p:spPr bwMode="auto">
          <a:xfrm>
            <a:off x="250825" y="2481263"/>
            <a:ext cx="8748713" cy="267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Competências Técnicas do Negócio / Função Profissional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Competências de Gestão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Competências de Marketing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TICs, línguas, comunicação……</a:t>
            </a:r>
          </a:p>
        </p:txBody>
      </p:sp>
      <p:sp>
        <p:nvSpPr>
          <p:cNvPr id="48134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2. Perfil do empreendedor(a)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000" b="1" i="0" u="none" strike="noStrike" kern="1200" cap="none" spc="0" normalizeH="0" baseline="0" noProof="0">
                <a:ln>
                  <a:noFill/>
                </a:ln>
                <a:solidFill>
                  <a:srgbClr val="4A88D2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Competências de base</a:t>
            </a:r>
          </a:p>
        </p:txBody>
      </p:sp>
    </p:spTree>
    <p:extLst>
      <p:ext uri="{BB962C8B-B14F-4D97-AF65-F5344CB8AC3E}">
        <p14:creationId xmlns:p14="http://schemas.microsoft.com/office/powerpoint/2010/main" val="1708756274"/>
      </p:ext>
    </p:extLst>
  </p:cSld>
  <p:clrMapOvr>
    <a:masterClrMapping/>
  </p:clrMapOvr>
  <p:transition>
    <p:fade thruBlk="1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9156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1D06F8C-4484-49D1-82FF-A929102A92B6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49157" name="Picture 2" descr="C:\Users\Sisfaro\Desktop\superman-mkvsdc-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388" y="2276475"/>
            <a:ext cx="3652837" cy="383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8" name="Rectangle 9"/>
          <p:cNvSpPr>
            <a:spLocks noChangeArrowheads="1"/>
          </p:cNvSpPr>
          <p:nvPr/>
        </p:nvSpPr>
        <p:spPr bwMode="auto">
          <a:xfrm>
            <a:off x="179388" y="1341438"/>
            <a:ext cx="8748712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Um empreendedor é um….</a:t>
            </a:r>
          </a:p>
        </p:txBody>
      </p:sp>
      <p:sp>
        <p:nvSpPr>
          <p:cNvPr id="49159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2. Perfil do empreendedor(a)</a:t>
            </a:r>
          </a:p>
        </p:txBody>
      </p:sp>
    </p:spTree>
    <p:extLst>
      <p:ext uri="{BB962C8B-B14F-4D97-AF65-F5344CB8AC3E}">
        <p14:creationId xmlns:p14="http://schemas.microsoft.com/office/powerpoint/2010/main" val="448115703"/>
      </p:ext>
    </p:extLst>
  </p:cSld>
  <p:clrMapOvr>
    <a:masterClrMapping/>
  </p:clrMapOvr>
  <p:transition>
    <p:fade thruBlk="1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0180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AF2FB5E-8D03-46DF-86A5-4857A16EB308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0181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2. Perfil do empreendedor(a)</a:t>
            </a:r>
          </a:p>
        </p:txBody>
      </p:sp>
      <p:sp>
        <p:nvSpPr>
          <p:cNvPr id="50182" name="Rectangle 9"/>
          <p:cNvSpPr>
            <a:spLocks noChangeArrowheads="1"/>
          </p:cNvSpPr>
          <p:nvPr/>
        </p:nvSpPr>
        <p:spPr bwMode="auto">
          <a:xfrm>
            <a:off x="179388" y="1311275"/>
            <a:ext cx="8748712" cy="449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Não esquecer a pequena (grande) dose de loucura…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A Dollar Shave Club, uma pequena start-up da Califórnia, relançou </a:t>
            </a:r>
            <a:r>
              <a:rPr kumimoji="0" lang="pt-PT" altLang="pt-PT" sz="2400" b="0" i="0" u="sng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um site para vender lâminas de barbear</a:t>
            </a: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 através de planos mensais.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Estratégia de marketing online: site atractivo, vídeo com look caseiro (custou ~3.500€), Facebook, Twitter, Youtube e um press release.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Em 2 semanas “choveram” dezenas de milhares encomendas. O prazo de entrega médio passou de poucos dias para os 60 dias.</a:t>
            </a:r>
          </a:p>
        </p:txBody>
      </p:sp>
      <p:pic>
        <p:nvPicPr>
          <p:cNvPr id="50183" name="Picture 2" descr="C:\Users\Sisfaro\Desktop\dollar-shave-club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8" t="14658" r="8371" b="14909"/>
          <a:stretch>
            <a:fillRect/>
          </a:stretch>
        </p:blipFill>
        <p:spPr bwMode="auto">
          <a:xfrm>
            <a:off x="7380288" y="5516563"/>
            <a:ext cx="1368425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7226809"/>
      </p:ext>
    </p:extLst>
  </p:cSld>
  <p:clrMapOvr>
    <a:masterClrMapping/>
  </p:clrMapOvr>
  <p:transition>
    <p:fade thruBlk="1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1204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3E97AD-2ECE-4E24-828F-BFC4EC8BDE2E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1205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82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3. Empreendedorismo e gestão de carreira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000" b="1" i="0" u="none" strike="noStrike" kern="1200" cap="none" spc="0" normalizeH="0" baseline="0" noProof="0">
              <a:ln>
                <a:noFill/>
              </a:ln>
              <a:solidFill>
                <a:srgbClr val="4A88D2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1206" name="Picture 2" descr="C:\Users\Sisfaro\Desktop\TEDx_logo_RGB_36501.jpe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4" t="1001" r="1334" b="32500"/>
          <a:stretch>
            <a:fillRect/>
          </a:stretch>
        </p:blipFill>
        <p:spPr bwMode="auto">
          <a:xfrm>
            <a:off x="2195513" y="3068638"/>
            <a:ext cx="4684712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5556626"/>
      </p:ext>
    </p:extLst>
  </p:cSld>
  <p:clrMapOvr>
    <a:masterClrMapping/>
  </p:clrMapOvr>
  <p:transition>
    <p:fade thruBlk="1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2228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8E1F364-AD9D-4E1A-8571-8DBE2D72D15A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2229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3. Empreendedorismo e gestão de carreira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000" b="1" i="0" u="none" strike="noStrike" kern="1200" cap="none" spc="0" normalizeH="0" baseline="0" noProof="0">
                <a:ln>
                  <a:noFill/>
                </a:ln>
                <a:solidFill>
                  <a:srgbClr val="4A88D2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Notas principais</a:t>
            </a:r>
          </a:p>
        </p:txBody>
      </p:sp>
      <p:sp>
        <p:nvSpPr>
          <p:cNvPr id="52230" name="Rectangle 9"/>
          <p:cNvSpPr>
            <a:spLocks noChangeArrowheads="1"/>
          </p:cNvSpPr>
          <p:nvPr/>
        </p:nvSpPr>
        <p:spPr bwMode="auto">
          <a:xfrm>
            <a:off x="250825" y="2111375"/>
            <a:ext cx="8748713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800100" indent="-34290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Competição no mercado de trabalho (global)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Consciência comercial – vender, vender, vender!!!!!</a:t>
            </a:r>
          </a:p>
          <a:p>
            <a:pPr marL="800100" marR="0" lvl="1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- Empreender – produtos e serviços</a:t>
            </a:r>
          </a:p>
          <a:p>
            <a:pPr marL="800100" marR="0" lvl="1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- Impreender – acrescentar valor ao meu empregador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A minha “área” (geográfica e de formação)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Não ter medo de errar/arriscar</a:t>
            </a:r>
          </a:p>
        </p:txBody>
      </p:sp>
    </p:spTree>
    <p:extLst>
      <p:ext uri="{BB962C8B-B14F-4D97-AF65-F5344CB8AC3E}">
        <p14:creationId xmlns:p14="http://schemas.microsoft.com/office/powerpoint/2010/main" val="4272418740"/>
      </p:ext>
    </p:extLst>
  </p:cSld>
  <p:clrMapOvr>
    <a:masterClrMapping/>
  </p:clrMapOvr>
  <p:transition>
    <p:fade thruBlk="1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3252" name="Rectangle 9"/>
          <p:cNvSpPr>
            <a:spLocks noChangeArrowheads="1"/>
          </p:cNvSpPr>
          <p:nvPr/>
        </p:nvSpPr>
        <p:spPr bwMode="auto">
          <a:xfrm>
            <a:off x="250825" y="1700213"/>
            <a:ext cx="8642350" cy="3970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altLang="pt-PT" sz="2800" dirty="0">
                <a:solidFill>
                  <a:prstClr val="white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3 </a:t>
            </a:r>
            <a:r>
              <a:rPr kumimoji="0" lang="pt-PT" altLang="pt-PT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opções profissionais por conta de </a:t>
            </a:r>
            <a:r>
              <a:rPr kumimoji="0" lang="pt-PT" altLang="pt-PT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outrém</a:t>
            </a:r>
            <a:endParaRPr kumimoji="0" lang="pt-PT" altLang="pt-PT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altLang="pt-PT" sz="2800" dirty="0">
                <a:solidFill>
                  <a:prstClr val="white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3 </a:t>
            </a:r>
            <a:r>
              <a:rPr kumimoji="0" lang="pt-PT" altLang="pt-PT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opções profissionais possíveis por conta própria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altLang="pt-PT" sz="2800" dirty="0">
                <a:solidFill>
                  <a:prstClr val="white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3</a:t>
            </a:r>
            <a:r>
              <a:rPr kumimoji="0" lang="pt-PT" altLang="pt-PT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pt-PT" altLang="pt-PT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factores</a:t>
            </a:r>
            <a:r>
              <a:rPr kumimoji="0" lang="pt-PT" altLang="pt-PT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 importantes em termos profissionais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	</a:t>
            </a:r>
            <a:r>
              <a:rPr kumimoji="0" lang="pt-PT" altLang="pt-PT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(p.e. segurança, remuneração, flexibilidade, capacidade de tomada de decisão, autonomia)</a:t>
            </a:r>
            <a:endParaRPr kumimoji="0" lang="pt-PT" altLang="pt-PT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Caminho a seguir</a:t>
            </a:r>
          </a:p>
        </p:txBody>
      </p:sp>
      <p:sp>
        <p:nvSpPr>
          <p:cNvPr id="53253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24F8ED4-A2AF-4E8F-9F89-C09282D43652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3254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82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4. Auto-reflexão sobre opções profissionais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000" b="1" i="0" u="none" strike="noStrike" kern="1200" cap="none" spc="0" normalizeH="0" baseline="0" noProof="0">
              <a:ln>
                <a:noFill/>
              </a:ln>
              <a:solidFill>
                <a:srgbClr val="4A88D2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11798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pic>
        <p:nvPicPr>
          <p:cNvPr id="2050" name="Picture 2" descr="M:\EMPREENDEDORISMO\IMAGENS\Tipologias de Economias.GE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4101"/>
            <a:ext cx="11412760" cy="6297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855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3252" name="Rectangle 9"/>
          <p:cNvSpPr>
            <a:spLocks noChangeArrowheads="1"/>
          </p:cNvSpPr>
          <p:nvPr/>
        </p:nvSpPr>
        <p:spPr bwMode="auto">
          <a:xfrm>
            <a:off x="250825" y="2254220"/>
            <a:ext cx="8642350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altLang="pt-PT" sz="2000" dirty="0">
                <a:solidFill>
                  <a:prstClr val="white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3 </a:t>
            </a:r>
            <a:r>
              <a:rPr kumimoji="0" lang="pt-PT" altLang="pt-PT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cs typeface="Arial" panose="020B0604020202020204" pitchFamily="34" charset="0"/>
              </a:rPr>
              <a:t>opções profissionais por conta de </a:t>
            </a:r>
            <a:r>
              <a:rPr kumimoji="0" lang="pt-PT" altLang="pt-PT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cs typeface="Arial" panose="020B0604020202020204" pitchFamily="34" charset="0"/>
              </a:rPr>
              <a:t>outrém</a:t>
            </a:r>
            <a:endParaRPr kumimoji="0" lang="pt-PT" altLang="pt-PT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cs typeface="Arial" panose="020B0604020202020204" pitchFamily="34" charset="0"/>
              </a:rPr>
              <a:t>Grandes Empresas; 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altLang="pt-PT" sz="2000" dirty="0">
                <a:solidFill>
                  <a:prstClr val="white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3 </a:t>
            </a:r>
            <a:r>
              <a:rPr kumimoji="0" lang="pt-PT" altLang="pt-PT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cs typeface="Arial" panose="020B0604020202020204" pitchFamily="34" charset="0"/>
              </a:rPr>
              <a:t>opções profissionais possíveis por conta própria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altLang="pt-PT" sz="2000" dirty="0">
                <a:solidFill>
                  <a:prstClr val="white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3</a:t>
            </a:r>
            <a:r>
              <a:rPr kumimoji="0" lang="pt-PT" altLang="pt-PT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pt-PT" altLang="pt-PT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cs typeface="Arial" panose="020B0604020202020204" pitchFamily="34" charset="0"/>
              </a:rPr>
              <a:t>factores</a:t>
            </a:r>
            <a:r>
              <a:rPr kumimoji="0" lang="pt-PT" altLang="pt-PT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cs typeface="Arial" panose="020B0604020202020204" pitchFamily="34" charset="0"/>
              </a:rPr>
              <a:t> importantes em termos profissionais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cs typeface="Arial" panose="020B0604020202020204" pitchFamily="34" charset="0"/>
              </a:rPr>
              <a:t>	(p.e. segurança, remuneração, flexibilidade, capacidade de tomada de decisão, autonomia)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cs typeface="Arial" panose="020B0604020202020204" pitchFamily="34" charset="0"/>
              </a:rPr>
              <a:t>Caminho a seguir</a:t>
            </a:r>
          </a:p>
        </p:txBody>
      </p:sp>
      <p:sp>
        <p:nvSpPr>
          <p:cNvPr id="53253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24F8ED4-A2AF-4E8F-9F89-C09282D43652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3254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82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4. Auto-reflexão sobre opções profissionais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000" b="1" i="0" u="none" strike="noStrike" kern="1200" cap="none" spc="0" normalizeH="0" baseline="0" noProof="0">
              <a:ln>
                <a:noFill/>
              </a:ln>
              <a:solidFill>
                <a:srgbClr val="4A88D2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282373"/>
      </p:ext>
    </p:extLst>
  </p:cSld>
  <p:clrMapOvr>
    <a:masterClrMapping/>
  </p:clrMapOvr>
  <p:transition>
    <p:fade thruBlk="1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457200" indent="-457200" algn="ctr" eaLnBrk="1" hangingPunct="1">
              <a:lnSpc>
                <a:spcPct val="150000"/>
              </a:lnSpc>
              <a:defRPr/>
            </a:pPr>
            <a:endParaRPr lang="pt-PT" altLang="pt-PT" b="1" u="sng" dirty="0">
              <a:solidFill>
                <a:schemeClr val="bg1"/>
              </a:solidFill>
              <a:latin typeface="Arial Narrow" pitchFamily="34" charset="0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pt-PT">
                <a:solidFill>
                  <a:srgbClr val="FFC000"/>
                </a:solidFill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pt-PT">
                <a:solidFill>
                  <a:srgbClr val="FFC000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pt-PT">
                <a:solidFill>
                  <a:srgbClr val="FFC000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pt-PT">
                <a:solidFill>
                  <a:srgbClr val="FFC000"/>
                </a:solidFill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pt-PT">
                <a:solidFill>
                  <a:srgbClr val="FFC000"/>
                </a:solidFill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pt-PT">
                <a:solidFill>
                  <a:srgbClr val="FFC000"/>
                </a:solidFill>
              </a:endParaRPr>
            </a:p>
          </p:txBody>
        </p:sp>
      </p:grpSp>
      <p:sp>
        <p:nvSpPr>
          <p:cNvPr id="26628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5455C5B-2F5F-49DA-9DD0-320B0F74254D}" type="slidenum">
              <a:rPr lang="pt-PT" altLang="pt-PT" sz="1200">
                <a:solidFill>
                  <a:schemeClr val="tx1"/>
                </a:solidFill>
                <a:latin typeface="Arial Narrow" panose="020B060602020203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61</a:t>
            </a:fld>
            <a:endParaRPr lang="pt-PT" altLang="pt-PT" sz="120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26629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pt-PT" altLang="pt-PT" sz="2800" b="1">
                <a:solidFill>
                  <a:srgbClr val="17375E"/>
                </a:solidFill>
                <a:latin typeface="Arial Narrow" panose="020B0606020202030204" pitchFamily="34" charset="0"/>
              </a:rPr>
              <a:t>Mercado de Ideias</a:t>
            </a:r>
          </a:p>
        </p:txBody>
      </p:sp>
      <p:sp>
        <p:nvSpPr>
          <p:cNvPr id="26630" name="Rectângulo 12"/>
          <p:cNvSpPr>
            <a:spLocks noChangeArrowheads="1"/>
          </p:cNvSpPr>
          <p:nvPr/>
        </p:nvSpPr>
        <p:spPr bwMode="auto">
          <a:xfrm>
            <a:off x="1116013" y="1773238"/>
            <a:ext cx="6715125" cy="27923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pt-PT" altLang="pt-PT" sz="2400" b="1" u="sng" dirty="0">
                <a:solidFill>
                  <a:schemeClr val="bg1"/>
                </a:solidFill>
                <a:latin typeface="Arial Narrow" panose="020B0606020202030204" pitchFamily="34" charset="0"/>
              </a:rPr>
              <a:t>5 GRUPOS </a:t>
            </a:r>
            <a:r>
              <a:rPr lang="pt-PT" altLang="pt-PT" sz="2400" b="1" dirty="0">
                <a:solidFill>
                  <a:schemeClr val="bg1"/>
                </a:solidFill>
                <a:latin typeface="Arial Narrow" panose="020B0606020202030204" pitchFamily="34" charset="0"/>
              </a:rPr>
              <a:t>de 4 pessoas</a:t>
            </a:r>
          </a:p>
          <a:p>
            <a:pPr algn="ctr"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br>
              <a:rPr lang="pt-PT" altLang="pt-PT" sz="2400" b="1" dirty="0">
                <a:solidFill>
                  <a:schemeClr val="bg1"/>
                </a:solidFill>
                <a:latin typeface="Arial Narrow" panose="020B0606020202030204" pitchFamily="34" charset="0"/>
              </a:rPr>
            </a:br>
            <a:r>
              <a:rPr lang="pt-PT" altLang="pt-PT" sz="2400" b="1" dirty="0">
                <a:solidFill>
                  <a:schemeClr val="bg1"/>
                </a:solidFill>
                <a:latin typeface="Arial Narrow" panose="020B0606020202030204" pitchFamily="34" charset="0"/>
              </a:rPr>
              <a:t>Debate e seleção de 3 ideias chave por tema</a:t>
            </a:r>
            <a:br>
              <a:rPr lang="pt-PT" altLang="pt-PT" sz="2400" b="1" dirty="0">
                <a:solidFill>
                  <a:schemeClr val="bg1"/>
                </a:solidFill>
                <a:latin typeface="Arial Narrow" panose="020B0606020202030204" pitchFamily="34" charset="0"/>
              </a:rPr>
            </a:br>
            <a:r>
              <a:rPr lang="pt-PT" altLang="pt-PT" sz="2400" b="1" dirty="0">
                <a:solidFill>
                  <a:schemeClr val="bg1"/>
                </a:solidFill>
                <a:latin typeface="Arial Narrow" panose="020B0606020202030204" pitchFamily="34" charset="0"/>
              </a:rPr>
              <a:t>Apresentação ao Grupo</a:t>
            </a:r>
            <a:br>
              <a:rPr lang="pt-PT" altLang="pt-PT" sz="2400" b="1" dirty="0">
                <a:solidFill>
                  <a:schemeClr val="bg1"/>
                </a:solidFill>
                <a:latin typeface="Arial Narrow" panose="020B0606020202030204" pitchFamily="34" charset="0"/>
              </a:rPr>
            </a:br>
            <a:r>
              <a:rPr lang="pt-PT" altLang="pt-PT" sz="2400" b="1" dirty="0">
                <a:solidFill>
                  <a:schemeClr val="bg1"/>
                </a:solidFill>
                <a:latin typeface="Arial Narrow" panose="020B0606020202030204" pitchFamily="34" charset="0"/>
              </a:rPr>
              <a:t>Debate</a:t>
            </a:r>
            <a:endParaRPr lang="pt-PT" altLang="pt-PT" sz="24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211928"/>
      </p:ext>
    </p:extLst>
  </p:cSld>
  <p:clrMapOvr>
    <a:masterClrMapping/>
  </p:clrMapOvr>
  <p:transition>
    <p:fade thruBlk="1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4276" name="Rectangle 9"/>
          <p:cNvSpPr>
            <a:spLocks noChangeArrowheads="1"/>
          </p:cNvSpPr>
          <p:nvPr/>
        </p:nvSpPr>
        <p:spPr bwMode="auto">
          <a:xfrm>
            <a:off x="179388" y="1341438"/>
            <a:ext cx="8964612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Ser empreendedor</a:t>
            </a:r>
          </a:p>
        </p:txBody>
      </p:sp>
      <p:sp>
        <p:nvSpPr>
          <p:cNvPr id="54277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7729FD6-32CF-4359-B1CD-017A447291B1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4278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5. Mercado de Ideias</a:t>
            </a:r>
          </a:p>
        </p:txBody>
      </p:sp>
    </p:spTree>
    <p:extLst>
      <p:ext uri="{BB962C8B-B14F-4D97-AF65-F5344CB8AC3E}">
        <p14:creationId xmlns:p14="http://schemas.microsoft.com/office/powerpoint/2010/main" val="4095430588"/>
      </p:ext>
    </p:extLst>
  </p:cSld>
  <p:clrMapOvr>
    <a:masterClrMapping/>
  </p:clrMapOvr>
  <p:transition>
    <p:fade thruBlk="1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5300" name="Rectangle 9"/>
          <p:cNvSpPr>
            <a:spLocks noChangeArrowheads="1"/>
          </p:cNvSpPr>
          <p:nvPr/>
        </p:nvSpPr>
        <p:spPr bwMode="auto">
          <a:xfrm>
            <a:off x="179388" y="1341438"/>
            <a:ext cx="8964612" cy="144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Contextos promotores de empreendedorismo</a:t>
            </a:r>
          </a:p>
        </p:txBody>
      </p:sp>
      <p:sp>
        <p:nvSpPr>
          <p:cNvPr id="55301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ECAAD88-898B-4D37-9B69-F4EAE591FA24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5302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5. Mercado de Ideias</a:t>
            </a:r>
          </a:p>
        </p:txBody>
      </p:sp>
    </p:spTree>
    <p:extLst>
      <p:ext uri="{BB962C8B-B14F-4D97-AF65-F5344CB8AC3E}">
        <p14:creationId xmlns:p14="http://schemas.microsoft.com/office/powerpoint/2010/main" val="3782898469"/>
      </p:ext>
    </p:extLst>
  </p:cSld>
  <p:clrMapOvr>
    <a:masterClrMapping/>
  </p:clrMapOvr>
  <p:transition>
    <p:fade thruBlk="1"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6324" name="Rectangle 9"/>
          <p:cNvSpPr>
            <a:spLocks noChangeArrowheads="1"/>
          </p:cNvSpPr>
          <p:nvPr/>
        </p:nvSpPr>
        <p:spPr bwMode="auto">
          <a:xfrm>
            <a:off x="179388" y="1341438"/>
            <a:ext cx="8964612" cy="144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A actividade empreendedora na gestão da carreira</a:t>
            </a:r>
          </a:p>
        </p:txBody>
      </p:sp>
      <p:sp>
        <p:nvSpPr>
          <p:cNvPr id="56325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15E9D66-849F-4D79-9A99-B1575E1B3912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6326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5. Mercado de Ideias</a:t>
            </a:r>
          </a:p>
        </p:txBody>
      </p:sp>
    </p:spTree>
    <p:extLst>
      <p:ext uri="{BB962C8B-B14F-4D97-AF65-F5344CB8AC3E}">
        <p14:creationId xmlns:p14="http://schemas.microsoft.com/office/powerpoint/2010/main" val="2510830603"/>
      </p:ext>
    </p:extLst>
  </p:cSld>
  <p:clrMapOvr>
    <a:masterClrMapping/>
  </p:clrMapOvr>
  <p:transition>
    <p:fade thruBlk="1"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7348" name="Rectangle 9"/>
          <p:cNvSpPr>
            <a:spLocks noChangeArrowheads="1"/>
          </p:cNvSpPr>
          <p:nvPr/>
        </p:nvSpPr>
        <p:spPr bwMode="auto">
          <a:xfrm>
            <a:off x="179388" y="1341438"/>
            <a:ext cx="8964612" cy="144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Empreendedorismo na transição para a vida activa</a:t>
            </a:r>
          </a:p>
        </p:txBody>
      </p:sp>
      <p:sp>
        <p:nvSpPr>
          <p:cNvPr id="57349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60A0E5-FD84-46C7-AB6A-9213F03AFE05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7350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5. Mercado de Ideias</a:t>
            </a:r>
          </a:p>
        </p:txBody>
      </p:sp>
    </p:spTree>
    <p:extLst>
      <p:ext uri="{BB962C8B-B14F-4D97-AF65-F5344CB8AC3E}">
        <p14:creationId xmlns:p14="http://schemas.microsoft.com/office/powerpoint/2010/main" val="2498493721"/>
      </p:ext>
    </p:extLst>
  </p:cSld>
  <p:clrMapOvr>
    <a:masterClrMapping/>
  </p:clrMapOvr>
  <p:transition>
    <p:fade thruBlk="1"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8372" name="Rectangle 9"/>
          <p:cNvSpPr>
            <a:spLocks noChangeArrowheads="1"/>
          </p:cNvSpPr>
          <p:nvPr/>
        </p:nvSpPr>
        <p:spPr bwMode="auto">
          <a:xfrm>
            <a:off x="179388" y="1341438"/>
            <a:ext cx="8964612" cy="144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4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Empreendedorismo e reconversão profissional</a:t>
            </a:r>
          </a:p>
        </p:txBody>
      </p:sp>
      <p:sp>
        <p:nvSpPr>
          <p:cNvPr id="58373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6347611-A520-4357-84F4-69D228AB1E21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8374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5. Mercado de Ideias</a:t>
            </a:r>
          </a:p>
        </p:txBody>
      </p:sp>
    </p:spTree>
    <p:extLst>
      <p:ext uri="{BB962C8B-B14F-4D97-AF65-F5344CB8AC3E}">
        <p14:creationId xmlns:p14="http://schemas.microsoft.com/office/powerpoint/2010/main" val="858009882"/>
      </p:ext>
    </p:extLst>
  </p:cSld>
  <p:clrMapOvr>
    <a:masterClrMapping/>
  </p:clrMapOvr>
  <p:transition>
    <p:fade thruBlk="1"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9396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28F85F9-B944-48B5-BBA4-11850C1EF605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9397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6. Razões para o insucesso de empreendedores / empresários</a:t>
            </a:r>
          </a:p>
        </p:txBody>
      </p:sp>
      <p:sp>
        <p:nvSpPr>
          <p:cNvPr id="59398" name="Rectangle 9"/>
          <p:cNvSpPr>
            <a:spLocks noChangeArrowheads="1"/>
          </p:cNvSpPr>
          <p:nvPr/>
        </p:nvSpPr>
        <p:spPr bwMode="auto">
          <a:xfrm>
            <a:off x="250825" y="1557338"/>
            <a:ext cx="8748713" cy="452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Falta de competências de gestão e conhecimentos específicos para o negócio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Incapacidade para delegar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Carências ao nível da gestão financeira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Má gestão do crédito / falta de capital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Crescimento exagerado / descontrolado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Ineficácia de controlo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pt-PT" altLang="pt-PT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Gastos exagerados</a:t>
            </a:r>
          </a:p>
        </p:txBody>
      </p:sp>
    </p:spTree>
    <p:extLst>
      <p:ext uri="{BB962C8B-B14F-4D97-AF65-F5344CB8AC3E}">
        <p14:creationId xmlns:p14="http://schemas.microsoft.com/office/powerpoint/2010/main" val="603792003"/>
      </p:ext>
    </p:extLst>
  </p:cSld>
  <p:clrMapOvr>
    <a:masterClrMapping/>
  </p:clrMapOvr>
  <p:transition>
    <p:fade thruBlk="1"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0420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D92CC45-24E4-47FA-8556-FE45D0D3F24B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0421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6. Ser empreendedor em Portugal</a:t>
            </a:r>
          </a:p>
        </p:txBody>
      </p:sp>
      <p:sp>
        <p:nvSpPr>
          <p:cNvPr id="60422" name="Rectangle 9"/>
          <p:cNvSpPr>
            <a:spLocks noChangeArrowheads="1"/>
          </p:cNvSpPr>
          <p:nvPr/>
        </p:nvSpPr>
        <p:spPr bwMode="auto">
          <a:xfrm>
            <a:off x="179388" y="1277938"/>
            <a:ext cx="8748712" cy="5170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% da população activa envolvida na criação de novas empresas (nascentes e até 42 meses)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4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Fonte:  Global Entrepreneurship Monitor, Relatório Anual 2011</a:t>
            </a:r>
          </a:p>
        </p:txBody>
      </p:sp>
      <p:grpSp>
        <p:nvGrpSpPr>
          <p:cNvPr id="60423" name="Grupo 18"/>
          <p:cNvGrpSpPr>
            <a:grpSpLocks/>
          </p:cNvGrpSpPr>
          <p:nvPr/>
        </p:nvGrpSpPr>
        <p:grpSpPr bwMode="auto">
          <a:xfrm>
            <a:off x="954088" y="2173288"/>
            <a:ext cx="7224712" cy="3816350"/>
            <a:chOff x="953380" y="2132856"/>
            <a:chExt cx="7224861" cy="3816424"/>
          </a:xfrm>
        </p:grpSpPr>
        <p:pic>
          <p:nvPicPr>
            <p:cNvPr id="60425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187" b="9164"/>
            <a:stretch>
              <a:fillRect/>
            </a:stretch>
          </p:blipFill>
          <p:spPr bwMode="auto">
            <a:xfrm>
              <a:off x="953380" y="2132856"/>
              <a:ext cx="7224861" cy="38164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8" name="Conexão recta unidireccional 17"/>
            <p:cNvCxnSpPr/>
            <p:nvPr/>
          </p:nvCxnSpPr>
          <p:spPr>
            <a:xfrm flipH="1">
              <a:off x="7182858" y="3383830"/>
              <a:ext cx="71438" cy="360369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ângulo 19"/>
          <p:cNvSpPr/>
          <p:nvPr/>
        </p:nvSpPr>
        <p:spPr>
          <a:xfrm>
            <a:off x="4108450" y="4451350"/>
            <a:ext cx="1223963" cy="1008063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7635623"/>
      </p:ext>
    </p:extLst>
  </p:cSld>
  <p:clrMapOvr>
    <a:masterClrMapping/>
  </p:clrMapOvr>
  <p:transition>
    <p:fade thruBlk="1"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1444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B11D15F-2677-4A29-BDF3-5C4445FECCDE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1445" name="Rectangle 9"/>
          <p:cNvSpPr>
            <a:spLocks noChangeArrowheads="1"/>
          </p:cNvSpPr>
          <p:nvPr/>
        </p:nvSpPr>
        <p:spPr bwMode="auto">
          <a:xfrm>
            <a:off x="179388" y="1230313"/>
            <a:ext cx="8748712" cy="526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% da população entre 18-64 anos envolvida na criação de novas empresas (nascentes)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5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Fonte:  Global Entrepreneurship Monitor, Relatório Anual 2011</a:t>
            </a:r>
          </a:p>
        </p:txBody>
      </p:sp>
      <p:grpSp>
        <p:nvGrpSpPr>
          <p:cNvPr id="61446" name="Grupo 20"/>
          <p:cNvGrpSpPr>
            <a:grpSpLocks/>
          </p:cNvGrpSpPr>
          <p:nvPr/>
        </p:nvGrpSpPr>
        <p:grpSpPr bwMode="auto">
          <a:xfrm>
            <a:off x="2339975" y="1957388"/>
            <a:ext cx="5616575" cy="4135437"/>
            <a:chOff x="2339752" y="1916832"/>
            <a:chExt cx="5616624" cy="4135316"/>
          </a:xfrm>
        </p:grpSpPr>
        <p:pic>
          <p:nvPicPr>
            <p:cNvPr id="61448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69" t="9235" r="3839" b="2368"/>
            <a:stretch>
              <a:fillRect/>
            </a:stretch>
          </p:blipFill>
          <p:spPr bwMode="auto">
            <a:xfrm>
              <a:off x="2339752" y="1916832"/>
              <a:ext cx="5616624" cy="41353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Oval 18"/>
            <p:cNvSpPr/>
            <p:nvPr/>
          </p:nvSpPr>
          <p:spPr>
            <a:xfrm>
              <a:off x="4748011" y="4410721"/>
              <a:ext cx="360365" cy="358765"/>
            </a:xfrm>
            <a:prstGeom prst="ellipse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1447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6. Ser empreendedor em Portugal</a:t>
            </a:r>
          </a:p>
        </p:txBody>
      </p:sp>
    </p:spTree>
    <p:extLst>
      <p:ext uri="{BB962C8B-B14F-4D97-AF65-F5344CB8AC3E}">
        <p14:creationId xmlns:p14="http://schemas.microsoft.com/office/powerpoint/2010/main" val="2560220727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1619672" y="1268760"/>
            <a:ext cx="662473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b="1" dirty="0"/>
              <a:t>TAXA DE ATIVIDADE EMPREENDEDORA (TEA)</a:t>
            </a:r>
          </a:p>
          <a:p>
            <a:endParaRPr lang="pt-PT" sz="2400" dirty="0"/>
          </a:p>
          <a:p>
            <a:endParaRPr lang="pt-PT" sz="2400" dirty="0"/>
          </a:p>
          <a:p>
            <a:pPr algn="just"/>
            <a:r>
              <a:rPr lang="pt-PT" sz="2400" b="1" u="sng" dirty="0"/>
              <a:t>Proporção (%) de indivíduos </a:t>
            </a:r>
            <a:r>
              <a:rPr lang="pt-PT" sz="2400" dirty="0"/>
              <a:t>com idades compreendidas  entre os </a:t>
            </a:r>
            <a:r>
              <a:rPr lang="pt-PT" sz="2400" b="1" dirty="0"/>
              <a:t>18 e os 64 anos </a:t>
            </a:r>
            <a:r>
              <a:rPr lang="pt-PT" sz="2400" dirty="0"/>
              <a:t>envolvidos na criação e </a:t>
            </a:r>
            <a:r>
              <a:rPr lang="pt-PT" sz="2400" b="1" u="sng" dirty="0"/>
              <a:t>gestão de negócios </a:t>
            </a:r>
            <a:r>
              <a:rPr lang="pt-PT" sz="2400" dirty="0"/>
              <a:t>que proporcionam  </a:t>
            </a:r>
            <a:r>
              <a:rPr lang="pt-PT" sz="2400" b="1" u="sng" dirty="0"/>
              <a:t>remunerações</a:t>
            </a:r>
            <a:r>
              <a:rPr lang="pt-PT" sz="2400" dirty="0"/>
              <a:t> por um período de tempo  </a:t>
            </a:r>
            <a:r>
              <a:rPr lang="pt-PT" sz="2400" b="1" u="sng" dirty="0"/>
              <a:t>até três meses (negócios nascentes</a:t>
            </a:r>
            <a:r>
              <a:rPr lang="pt-PT" sz="2400" dirty="0"/>
              <a:t>) ou por um período de tempo entre os </a:t>
            </a:r>
            <a:r>
              <a:rPr lang="pt-PT" sz="2400" b="1" u="sng" dirty="0"/>
              <a:t>três e os 42 meses (negócios novos)</a:t>
            </a:r>
            <a:r>
              <a:rPr lang="pt-PT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1207619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2468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526CFC1-9BB6-4680-8598-BA13CCF3DBDD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2469" name="Rectangle 9"/>
          <p:cNvSpPr>
            <a:spLocks noChangeArrowheads="1"/>
          </p:cNvSpPr>
          <p:nvPr/>
        </p:nvSpPr>
        <p:spPr bwMode="auto">
          <a:xfrm>
            <a:off x="179388" y="1230313"/>
            <a:ext cx="8748712" cy="526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% de mulheres /homens entre 18-64 anos envolvida na criação de novas empresas (nascentes) – 2011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5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Fonte:  Global Entrepreneurship Monitor, Relatório Anual 2011</a:t>
            </a:r>
          </a:p>
        </p:txBody>
      </p:sp>
      <p:grpSp>
        <p:nvGrpSpPr>
          <p:cNvPr id="62470" name="Grupo 20"/>
          <p:cNvGrpSpPr>
            <a:grpSpLocks/>
          </p:cNvGrpSpPr>
          <p:nvPr/>
        </p:nvGrpSpPr>
        <p:grpSpPr bwMode="auto">
          <a:xfrm>
            <a:off x="1619250" y="2224088"/>
            <a:ext cx="5905500" cy="3868737"/>
            <a:chOff x="1619672" y="2177970"/>
            <a:chExt cx="5904656" cy="3868619"/>
          </a:xfrm>
        </p:grpSpPr>
        <p:pic>
          <p:nvPicPr>
            <p:cNvPr id="6247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1" t="12914" b="1393"/>
            <a:stretch>
              <a:fillRect/>
            </a:stretch>
          </p:blipFill>
          <p:spPr bwMode="auto">
            <a:xfrm>
              <a:off x="1619672" y="2177970"/>
              <a:ext cx="5904656" cy="3868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8" name="Conexão recta unidireccional 17"/>
            <p:cNvCxnSpPr/>
            <p:nvPr/>
          </p:nvCxnSpPr>
          <p:spPr>
            <a:xfrm flipH="1">
              <a:off x="6587837" y="3212988"/>
              <a:ext cx="73015" cy="431787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471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6. Ser empreendedor em Portugal</a:t>
            </a:r>
          </a:p>
        </p:txBody>
      </p:sp>
    </p:spTree>
    <p:extLst>
      <p:ext uri="{BB962C8B-B14F-4D97-AF65-F5344CB8AC3E}">
        <p14:creationId xmlns:p14="http://schemas.microsoft.com/office/powerpoint/2010/main" val="3762574445"/>
      </p:ext>
    </p:extLst>
  </p:cSld>
  <p:clrMapOvr>
    <a:masterClrMapping/>
  </p:clrMapOvr>
  <p:transition>
    <p:fade thruBlk="1"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3492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2D2828E-EC5E-462E-9BCC-CB3366EC5BC8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3493" name="Rectangle 9"/>
          <p:cNvSpPr>
            <a:spLocks noChangeArrowheads="1"/>
          </p:cNvSpPr>
          <p:nvPr/>
        </p:nvSpPr>
        <p:spPr bwMode="auto">
          <a:xfrm>
            <a:off x="179388" y="1277938"/>
            <a:ext cx="8748712" cy="5170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Orientação inovadora das novas empresas (nascentes) – 2011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7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Fonte:  Global Entrepreneurship Monitor, Relatório Anual 2011</a:t>
            </a:r>
          </a:p>
        </p:txBody>
      </p:sp>
      <p:grpSp>
        <p:nvGrpSpPr>
          <p:cNvPr id="63494" name="Grupo 23"/>
          <p:cNvGrpSpPr>
            <a:grpSpLocks/>
          </p:cNvGrpSpPr>
          <p:nvPr/>
        </p:nvGrpSpPr>
        <p:grpSpPr bwMode="auto">
          <a:xfrm>
            <a:off x="1187450" y="1773238"/>
            <a:ext cx="6710363" cy="4278312"/>
            <a:chOff x="1187624" y="1772816"/>
            <a:chExt cx="6709654" cy="4279418"/>
          </a:xfrm>
        </p:grpSpPr>
        <p:pic>
          <p:nvPicPr>
            <p:cNvPr id="6349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0" t="7848" r="1393"/>
            <a:stretch>
              <a:fillRect/>
            </a:stretch>
          </p:blipFill>
          <p:spPr bwMode="auto">
            <a:xfrm>
              <a:off x="1187624" y="1831377"/>
              <a:ext cx="6709654" cy="4220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9" name="Conexão recta unidireccional 18"/>
            <p:cNvCxnSpPr/>
            <p:nvPr/>
          </p:nvCxnSpPr>
          <p:spPr>
            <a:xfrm flipH="1">
              <a:off x="5768665" y="2781139"/>
              <a:ext cx="100002" cy="319170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xão recta unidireccional 20"/>
            <p:cNvCxnSpPr/>
            <p:nvPr/>
          </p:nvCxnSpPr>
          <p:spPr>
            <a:xfrm flipH="1">
              <a:off x="5292465" y="1772816"/>
              <a:ext cx="98415" cy="319169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xão recta unidireccional 21"/>
            <p:cNvCxnSpPr/>
            <p:nvPr/>
          </p:nvCxnSpPr>
          <p:spPr>
            <a:xfrm flipH="1">
              <a:off x="7740132" y="1844271"/>
              <a:ext cx="98415" cy="320758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xão recta unidireccional 22"/>
            <p:cNvCxnSpPr/>
            <p:nvPr/>
          </p:nvCxnSpPr>
          <p:spPr>
            <a:xfrm flipH="1">
              <a:off x="3033692" y="3225754"/>
              <a:ext cx="98415" cy="320758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495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6. Ser empreendedor em Portugal</a:t>
            </a:r>
          </a:p>
        </p:txBody>
      </p:sp>
    </p:spTree>
    <p:extLst>
      <p:ext uri="{BB962C8B-B14F-4D97-AF65-F5344CB8AC3E}">
        <p14:creationId xmlns:p14="http://schemas.microsoft.com/office/powerpoint/2010/main" val="871564550"/>
      </p:ext>
    </p:extLst>
  </p:cSld>
  <p:clrMapOvr>
    <a:masterClrMapping/>
  </p:clrMapOvr>
  <p:transition>
    <p:fade thruBlk="1"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4516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4A16641-E458-4CAC-8E67-20576A6FF3CC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4517" name="Rectangle 9"/>
          <p:cNvSpPr>
            <a:spLocks noChangeArrowheads="1"/>
          </p:cNvSpPr>
          <p:nvPr/>
        </p:nvSpPr>
        <p:spPr bwMode="auto">
          <a:xfrm>
            <a:off x="179388" y="1277938"/>
            <a:ext cx="8748712" cy="5170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Orientação internacional das novas empresas (nascentes) – 2011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7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Fonte:  Global Entrepreneurship Monitor, Relatório Anual 2011</a:t>
            </a:r>
          </a:p>
        </p:txBody>
      </p:sp>
      <p:grpSp>
        <p:nvGrpSpPr>
          <p:cNvPr id="64518" name="Grupo 24"/>
          <p:cNvGrpSpPr>
            <a:grpSpLocks/>
          </p:cNvGrpSpPr>
          <p:nvPr/>
        </p:nvGrpSpPr>
        <p:grpSpPr bwMode="auto">
          <a:xfrm>
            <a:off x="1069975" y="1778000"/>
            <a:ext cx="6985000" cy="4278313"/>
            <a:chOff x="1070502" y="1777589"/>
            <a:chExt cx="6984776" cy="4278962"/>
          </a:xfrm>
        </p:grpSpPr>
        <p:pic>
          <p:nvPicPr>
            <p:cNvPr id="6452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7" t="10941" r="1764" b="3381"/>
            <a:stretch>
              <a:fillRect/>
            </a:stretch>
          </p:blipFill>
          <p:spPr bwMode="auto">
            <a:xfrm>
              <a:off x="1070502" y="1777589"/>
              <a:ext cx="6984776" cy="4278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24" name="Conexão recta unidireccional 23"/>
            <p:cNvCxnSpPr/>
            <p:nvPr/>
          </p:nvCxnSpPr>
          <p:spPr>
            <a:xfrm flipH="1">
              <a:off x="6804368" y="2781041"/>
              <a:ext cx="71436" cy="360418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519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6. Ser empreendedor em Portugal</a:t>
            </a:r>
          </a:p>
        </p:txBody>
      </p:sp>
    </p:spTree>
    <p:extLst>
      <p:ext uri="{BB962C8B-B14F-4D97-AF65-F5344CB8AC3E}">
        <p14:creationId xmlns:p14="http://schemas.microsoft.com/office/powerpoint/2010/main" val="1569931341"/>
      </p:ext>
    </p:extLst>
  </p:cSld>
  <p:clrMapOvr>
    <a:masterClrMapping/>
  </p:clrMapOvr>
  <p:transition>
    <p:fade thruBlk="1"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268413"/>
            <a:ext cx="9144000" cy="518477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34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5540" name="Slide Number Placeholder 18"/>
          <p:cNvSpPr>
            <a:spLocks noGrp="1"/>
          </p:cNvSpPr>
          <p:nvPr>
            <p:ph type="sldNum" sz="quarter" idx="12"/>
          </p:nvPr>
        </p:nvSpPr>
        <p:spPr bwMode="auto">
          <a:xfrm>
            <a:off x="6911975" y="6446838"/>
            <a:ext cx="21336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59BDF5-D3D4-40E9-8D00-FBB442AED286}" type="slidenum">
              <a:rPr kumimoji="0" lang="pt-PT" alt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pt-PT" alt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5541" name="Rectangle 9"/>
          <p:cNvSpPr>
            <a:spLocks noChangeArrowheads="1"/>
          </p:cNvSpPr>
          <p:nvPr/>
        </p:nvSpPr>
        <p:spPr bwMode="auto">
          <a:xfrm>
            <a:off x="179388" y="1277938"/>
            <a:ext cx="8748712" cy="5170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Orientação empreendedora de trabalhadores por conta de outrém – 2011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7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PT" altLang="pt-PT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0" indent="-34290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Fonte:  Global Entrepreneurship Monitor, Relatório Anual 2011</a:t>
            </a:r>
          </a:p>
        </p:txBody>
      </p:sp>
      <p:grpSp>
        <p:nvGrpSpPr>
          <p:cNvPr id="65542" name="Grupo 20"/>
          <p:cNvGrpSpPr>
            <a:grpSpLocks/>
          </p:cNvGrpSpPr>
          <p:nvPr/>
        </p:nvGrpSpPr>
        <p:grpSpPr bwMode="auto">
          <a:xfrm>
            <a:off x="1241425" y="1778000"/>
            <a:ext cx="6624638" cy="4237038"/>
            <a:chOff x="1241412" y="1777589"/>
            <a:chExt cx="6624736" cy="4237443"/>
          </a:xfrm>
        </p:grpSpPr>
        <p:pic>
          <p:nvPicPr>
            <p:cNvPr id="6554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9" t="7597" r="1617" b="2493"/>
            <a:stretch>
              <a:fillRect/>
            </a:stretch>
          </p:blipFill>
          <p:spPr bwMode="auto">
            <a:xfrm>
              <a:off x="1241412" y="1777589"/>
              <a:ext cx="6624736" cy="4237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8" name="Conexão recta unidireccional 17"/>
            <p:cNvCxnSpPr/>
            <p:nvPr/>
          </p:nvCxnSpPr>
          <p:spPr>
            <a:xfrm flipH="1">
              <a:off x="5899206" y="3330312"/>
              <a:ext cx="144465" cy="360397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ângulo 19"/>
            <p:cNvSpPr/>
            <p:nvPr/>
          </p:nvSpPr>
          <p:spPr>
            <a:xfrm>
              <a:off x="7105724" y="4208284"/>
              <a:ext cx="720736" cy="863683"/>
            </a:xfrm>
            <a:prstGeom prst="rect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5543" name="Rectangle 12"/>
          <p:cNvSpPr>
            <a:spLocks noChangeArrowheads="1"/>
          </p:cNvSpPr>
          <p:nvPr/>
        </p:nvSpPr>
        <p:spPr bwMode="auto">
          <a:xfrm>
            <a:off x="1000125" y="333375"/>
            <a:ext cx="8001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17375E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6. Ser empreendedor em Portugal</a:t>
            </a:r>
          </a:p>
        </p:txBody>
      </p:sp>
    </p:spTree>
    <p:extLst>
      <p:ext uri="{BB962C8B-B14F-4D97-AF65-F5344CB8AC3E}">
        <p14:creationId xmlns:p14="http://schemas.microsoft.com/office/powerpoint/2010/main" val="4109642227"/>
      </p:ext>
    </p:extLst>
  </p:cSld>
  <p:clrMapOvr>
    <a:masterClrMapping/>
  </p:clrMapOvr>
  <p:transition>
    <p:fade thruBlk="1"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2"/>
          <p:cNvSpPr>
            <a:spLocks noChangeArrowheads="1"/>
          </p:cNvSpPr>
          <p:nvPr/>
        </p:nvSpPr>
        <p:spPr bwMode="auto">
          <a:xfrm>
            <a:off x="268288" y="1484313"/>
            <a:ext cx="80010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(António Paraíso @ Time to Inspire)</a:t>
            </a:r>
            <a:endParaRPr kumimoji="0" lang="pt-PT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pic>
        <p:nvPicPr>
          <p:cNvPr id="68611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5" y="2133600"/>
            <a:ext cx="4230688" cy="349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2" name="Rectângulo 4"/>
          <p:cNvSpPr>
            <a:spLocks noChangeArrowheads="1"/>
          </p:cNvSpPr>
          <p:nvPr/>
        </p:nvSpPr>
        <p:spPr bwMode="auto">
          <a:xfrm>
            <a:off x="2124075" y="5876925"/>
            <a:ext cx="4225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  <a:hlinkClick r:id="rId3"/>
              </a:rPr>
              <a:t>http://www.youtube.com/watch?v=jE1MSCdblrg</a:t>
            </a:r>
            <a:r>
              <a:rPr kumimoji="0" lang="pt-PT" altLang="pt-PT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grpSp>
        <p:nvGrpSpPr>
          <p:cNvPr id="5" name="Group 33"/>
          <p:cNvGrpSpPr/>
          <p:nvPr/>
        </p:nvGrpSpPr>
        <p:grpSpPr bwMode="auto">
          <a:xfrm>
            <a:off x="40160" y="476672"/>
            <a:ext cx="846391" cy="203347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6" name="L-Shape 3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393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8614" name="CaixaDeTexto 1"/>
          <p:cNvSpPr txBox="1">
            <a:spLocks noChangeArrowheads="1"/>
          </p:cNvSpPr>
          <p:nvPr/>
        </p:nvSpPr>
        <p:spPr bwMode="auto">
          <a:xfrm>
            <a:off x="1042988" y="349250"/>
            <a:ext cx="4075112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altLang="pt-PT" sz="2800" b="1" i="0" u="none" strike="noStrike" kern="1200" cap="none" spc="0" normalizeH="0" baseline="0" noProof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Arial" panose="020B0604020202020204" pitchFamily="34" charset="0"/>
              </a:rPr>
              <a:t>Balança das Competências </a:t>
            </a:r>
          </a:p>
        </p:txBody>
      </p:sp>
    </p:spTree>
    <p:extLst>
      <p:ext uri="{BB962C8B-B14F-4D97-AF65-F5344CB8AC3E}">
        <p14:creationId xmlns:p14="http://schemas.microsoft.com/office/powerpoint/2010/main" val="2519322475"/>
      </p:ext>
    </p:extLst>
  </p:cSld>
  <p:clrMapOvr>
    <a:masterClrMapping/>
  </p:clrMapOvr>
  <p:transition spd="slow">
    <p:fade thruBlk="1"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Recensão Crítica</a:t>
            </a:r>
            <a:endParaRPr lang="es-ES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PT" dirty="0"/>
              <a:t>o texto que emite juízos críticos de apreciação, de valorização ou de rejeição, sobre uma determinada obra escrita, quer seja livro ou artigo. </a:t>
            </a:r>
          </a:p>
          <a:p>
            <a:r>
              <a:rPr lang="pt-PT" dirty="0"/>
              <a:t>não é propriamente um resumo dos conteúdos do artigo</a:t>
            </a:r>
          </a:p>
          <a:p>
            <a:r>
              <a:rPr lang="pt-PT" dirty="0"/>
              <a:t>é um texto síntese, pelo que não deve ser longo nas suas apreciações sob pena de se tornar enfadonho e maçador.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0396305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Recensão Crítica</a:t>
            </a:r>
            <a:endParaRPr lang="es-ES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Trabalho de apresentação e avaliação de um artigo científico</a:t>
            </a:r>
          </a:p>
          <a:p>
            <a:r>
              <a:rPr lang="pt-PT" dirty="0"/>
              <a:t>Resumo da obra; </a:t>
            </a:r>
          </a:p>
          <a:p>
            <a:r>
              <a:rPr lang="pt-PT" dirty="0"/>
              <a:t>Apresentação dos pontos fortes e fracos; </a:t>
            </a:r>
          </a:p>
          <a:p>
            <a:r>
              <a:rPr lang="pt-PT" dirty="0"/>
              <a:t>Emissão de juízos de apreciação, valorização ou rejeição;</a:t>
            </a:r>
          </a:p>
          <a:p>
            <a:r>
              <a:rPr lang="pt-PT" dirty="0"/>
              <a:t>O seu autor é um crítico especializado e conveniente.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310816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Recensão Crítica</a:t>
            </a:r>
            <a:endParaRPr lang="es-ES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PT" dirty="0"/>
              <a:t>Regras formais: </a:t>
            </a:r>
          </a:p>
          <a:p>
            <a:pPr marL="514350" indent="-514350">
              <a:buAutoNum type="arabicParenR"/>
            </a:pPr>
            <a:r>
              <a:rPr lang="pt-PT" dirty="0"/>
              <a:t>Obra (artigo científico): Identificação; autor, e eventuais dados biográficos relevantes;</a:t>
            </a:r>
          </a:p>
          <a:p>
            <a:pPr marL="514350" indent="-514350">
              <a:buAutoNum type="arabicParenR"/>
            </a:pPr>
            <a:r>
              <a:rPr lang="pt-PT" dirty="0"/>
              <a:t>Contextualização (Introdução);</a:t>
            </a:r>
          </a:p>
          <a:p>
            <a:pPr marL="514350" indent="-514350">
              <a:buAutoNum type="arabicParenR"/>
            </a:pPr>
            <a:r>
              <a:rPr lang="pt-PT" dirty="0"/>
              <a:t>Resumo;</a:t>
            </a:r>
          </a:p>
          <a:p>
            <a:pPr marL="514350" indent="-514350">
              <a:buAutoNum type="arabicParenR"/>
            </a:pPr>
            <a:r>
              <a:rPr lang="pt-PT" dirty="0"/>
              <a:t>Avaliação Crítica;</a:t>
            </a:r>
          </a:p>
          <a:p>
            <a:pPr marL="514350" indent="-514350">
              <a:buAutoNum type="arabicParenR"/>
            </a:pPr>
            <a:r>
              <a:rPr lang="pt-PT" dirty="0"/>
              <a:t>Referência Bibliográfica. </a:t>
            </a:r>
          </a:p>
          <a:p>
            <a:pPr marL="514350" indent="-514350">
              <a:buAutoNum type="arabicParenR"/>
            </a:pPr>
            <a:r>
              <a:rPr lang="pt-PT" dirty="0"/>
              <a:t>Conclusão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628663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Recensão Crítica</a:t>
            </a:r>
            <a:endParaRPr lang="es-ES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PT" b="1" u="sng" dirty="0"/>
              <a:t>Crítica pessoal ou contextual </a:t>
            </a:r>
            <a:r>
              <a:rPr lang="pt-PT" dirty="0"/>
              <a:t>(comparar com outros documentos; sua atualidade, inovação e importância; confronto de opinião de autores sobre o mesmo assunto);</a:t>
            </a:r>
          </a:p>
          <a:p>
            <a:r>
              <a:rPr lang="pt-PT" b="1" u="sng" dirty="0"/>
              <a:t>Opinião pessoal sobre o artigo</a:t>
            </a:r>
            <a:r>
              <a:rPr lang="pt-PT" dirty="0"/>
              <a:t>: facilidade de leitura; organização dos conteúdos; pertinência dos assuntos tratados, metodologia, coerência do texto, atualidade da bibliografia.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1704159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auto">
          <a:xfrm>
            <a:off x="0" y="3071813"/>
            <a:ext cx="9144000" cy="37861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oup 33"/>
          <p:cNvGrpSpPr/>
          <p:nvPr/>
        </p:nvGrpSpPr>
        <p:grpSpPr>
          <a:xfrm rot="5400000">
            <a:off x="-61342" y="1221582"/>
            <a:ext cx="2383216" cy="605365"/>
            <a:chOff x="40160" y="1183298"/>
            <a:chExt cx="846391" cy="203327"/>
          </a:xfrm>
          <a:solidFill>
            <a:srgbClr val="FFC000"/>
          </a:solidFill>
        </p:grpSpPr>
        <p:sp>
          <p:nvSpPr>
            <p:cNvPr id="24" name="L-Shape 23"/>
            <p:cNvSpPr/>
            <p:nvPr/>
          </p:nvSpPr>
          <p:spPr>
            <a:xfrm rot="13500000">
              <a:off x="683224" y="1183298"/>
              <a:ext cx="203327" cy="203327"/>
            </a:xfrm>
            <a:prstGeom prst="corner">
              <a:avLst>
                <a:gd name="adj1" fmla="val 37243"/>
                <a:gd name="adj2" fmla="val 440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614004" y="1245736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464866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327014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177876" y="1245600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40160" y="1245668"/>
              <a:ext cx="71438" cy="714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PT" sz="18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056" name="TextBox 16"/>
          <p:cNvSpPr txBox="1">
            <a:spLocks noChangeArrowheads="1"/>
          </p:cNvSpPr>
          <p:nvPr/>
        </p:nvSpPr>
        <p:spPr bwMode="auto">
          <a:xfrm>
            <a:off x="1692275" y="2344738"/>
            <a:ext cx="7929563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3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4000" b="1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Arial Narrow" pitchFamily="34" charset="0"/>
                <a:ea typeface="+mn-ea"/>
                <a:cs typeface="Arial" panose="020B0604020202020204" pitchFamily="34" charset="0"/>
              </a:rPr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2848105772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9269346"/>
              </p:ext>
            </p:extLst>
          </p:nvPr>
        </p:nvGraphicFramePr>
        <p:xfrm>
          <a:off x="743742" y="2492896"/>
          <a:ext cx="7656513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93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287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pt-P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2007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2013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2015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Portugal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8,8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4,5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8,2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10,0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9,5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Espanha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7,6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4,3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5,2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5,5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5,7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Itália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5,0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2,3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3,4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4,4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4,9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Finlândia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6,9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5,7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5,3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5,6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6,6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Reino Unido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5,5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6,4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7,1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10,7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6,9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Alemanha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n.d.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4,2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5,0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5,3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dirty="0"/>
                        <a:t>4,7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CaixaDeTexto 4"/>
          <p:cNvSpPr txBox="1"/>
          <p:nvPr/>
        </p:nvSpPr>
        <p:spPr>
          <a:xfrm>
            <a:off x="1403648" y="1412776"/>
            <a:ext cx="6336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/>
              <a:t>TEA – Total </a:t>
            </a:r>
            <a:r>
              <a:rPr lang="pt-PT" sz="2000" b="1" dirty="0" err="1"/>
              <a:t>Early-Stage</a:t>
            </a:r>
            <a:r>
              <a:rPr lang="pt-PT" sz="2000" b="1" dirty="0"/>
              <a:t> </a:t>
            </a:r>
            <a:r>
              <a:rPr lang="pt-PT" sz="2000" b="1" dirty="0" err="1"/>
              <a:t>Entrepreneurship</a:t>
            </a:r>
            <a:r>
              <a:rPr lang="pt-PT" sz="2000" b="1" dirty="0"/>
              <a:t> </a:t>
            </a:r>
            <a:r>
              <a:rPr lang="pt-PT" sz="2000" b="1" dirty="0" err="1"/>
              <a:t>Activity</a:t>
            </a:r>
            <a:endParaRPr lang="pt-PT" sz="2000" b="1" dirty="0"/>
          </a:p>
          <a:p>
            <a:pPr algn="ctr"/>
            <a:r>
              <a:rPr lang="pt-PT" sz="1600" dirty="0"/>
              <a:t>em diversos países da União Europeia e em vários anos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55576" y="5254142"/>
            <a:ext cx="6552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/>
              <a:t>Fonte: Relatórios da GEM - </a:t>
            </a:r>
            <a:r>
              <a:rPr lang="en-US" sz="1400" dirty="0"/>
              <a:t>Percentage of 18-64 population who are either a nascent entrepreneur or owner-manager of a new business</a:t>
            </a:r>
            <a:endParaRPr lang="pt-PT" sz="1400" dirty="0"/>
          </a:p>
        </p:txBody>
      </p:sp>
    </p:spTree>
    <p:extLst>
      <p:ext uri="{BB962C8B-B14F-4D97-AF65-F5344CB8AC3E}">
        <p14:creationId xmlns:p14="http://schemas.microsoft.com/office/powerpoint/2010/main" val="798508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FACULDADE DE CIÊNCIAS E TECNOLOGIA -  EMPREENDEDORISMO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1403648" y="476672"/>
            <a:ext cx="6336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/>
              <a:t>TEA – Total </a:t>
            </a:r>
            <a:r>
              <a:rPr lang="pt-PT" sz="2000" b="1" dirty="0" err="1"/>
              <a:t>Early-Stage</a:t>
            </a:r>
            <a:r>
              <a:rPr lang="pt-PT" sz="2000" b="1" dirty="0"/>
              <a:t> </a:t>
            </a:r>
            <a:r>
              <a:rPr lang="pt-PT" sz="2000" b="1" dirty="0" err="1"/>
              <a:t>Entrepreneurship</a:t>
            </a:r>
            <a:r>
              <a:rPr lang="pt-PT" sz="2000" b="1" dirty="0"/>
              <a:t> </a:t>
            </a:r>
            <a:r>
              <a:rPr lang="pt-PT" sz="2000" b="1" dirty="0" err="1"/>
              <a:t>Activity</a:t>
            </a:r>
            <a:endParaRPr lang="pt-PT" sz="2000" b="1" dirty="0"/>
          </a:p>
          <a:p>
            <a:pPr algn="ctr"/>
            <a:r>
              <a:rPr lang="pt-PT" sz="1600" dirty="0"/>
              <a:t>em Portugal e em vários anos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55576" y="5733256"/>
            <a:ext cx="71287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/>
              <a:t>Fonte: </a:t>
            </a:r>
            <a:r>
              <a:rPr lang="en-US" sz="1400" dirty="0"/>
              <a:t>Portugal experienced a year-on-year average growth rate of 13.76% for the time period 2001 to 2016. </a:t>
            </a:r>
          </a:p>
          <a:p>
            <a:r>
              <a:rPr lang="es-ES" sz="1400" i="1" dirty="0"/>
              <a:t>Data </a:t>
            </a:r>
            <a:r>
              <a:rPr lang="es-ES" sz="1400" i="1" dirty="0" err="1"/>
              <a:t>Source</a:t>
            </a:r>
            <a:r>
              <a:rPr lang="es-ES" sz="1400" i="1" dirty="0"/>
              <a:t>:  </a:t>
            </a:r>
            <a:r>
              <a:rPr lang="es-ES" sz="1400" dirty="0">
                <a:hlinkClick r:id="rId2"/>
              </a:rPr>
              <a:t>Global </a:t>
            </a:r>
            <a:r>
              <a:rPr lang="es-ES" sz="1400" dirty="0" err="1">
                <a:hlinkClick r:id="rId2"/>
              </a:rPr>
              <a:t>Entrepreneurship</a:t>
            </a:r>
            <a:r>
              <a:rPr lang="es-ES" sz="1400" dirty="0">
                <a:hlinkClick r:id="rId2"/>
              </a:rPr>
              <a:t> Monitor </a:t>
            </a:r>
            <a:r>
              <a:rPr lang="es-ES" sz="1400" dirty="0" err="1">
                <a:hlinkClick r:id="rId2"/>
              </a:rPr>
              <a:t>Adult</a:t>
            </a:r>
            <a:r>
              <a:rPr lang="es-ES" sz="1400" dirty="0">
                <a:hlinkClick r:id="rId2"/>
              </a:rPr>
              <a:t> </a:t>
            </a:r>
            <a:r>
              <a:rPr lang="es-ES" sz="1400" dirty="0" err="1">
                <a:hlinkClick r:id="rId2"/>
              </a:rPr>
              <a:t>Population</a:t>
            </a:r>
            <a:r>
              <a:rPr lang="es-ES" sz="1400" dirty="0">
                <a:hlinkClick r:id="rId2"/>
              </a:rPr>
              <a:t> </a:t>
            </a:r>
            <a:r>
              <a:rPr lang="es-ES" sz="1400" dirty="0" err="1">
                <a:hlinkClick r:id="rId2"/>
              </a:rPr>
              <a:t>Survey</a:t>
            </a:r>
            <a:endParaRPr lang="es-ES" sz="1400" dirty="0">
              <a:hlinkClick r:id="rId2"/>
            </a:endParaRPr>
          </a:p>
          <a:p>
            <a:endParaRPr lang="pt-PT" sz="1400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452" y="1290908"/>
            <a:ext cx="6438900" cy="456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8238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rtúlia Algarvia">
      <a:majorFont>
        <a:latin typeface="Pupcat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2536</Words>
  <Application>Microsoft Office PowerPoint</Application>
  <PresentationFormat>Apresentação no Ecrã (4:3)</PresentationFormat>
  <Paragraphs>554</Paragraphs>
  <Slides>79</Slides>
  <Notes>5</Notes>
  <HiddenSlides>1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3</vt:i4>
      </vt:variant>
      <vt:variant>
        <vt:lpstr>Títulos dos diapositivos</vt:lpstr>
      </vt:variant>
      <vt:variant>
        <vt:i4>79</vt:i4>
      </vt:variant>
    </vt:vector>
  </HeadingPairs>
  <TitlesOfParts>
    <vt:vector size="88" baseType="lpstr">
      <vt:lpstr>Myriad Pro</vt:lpstr>
      <vt:lpstr>Pupcat</vt:lpstr>
      <vt:lpstr>Arial</vt:lpstr>
      <vt:lpstr>Arial Narrow</vt:lpstr>
      <vt:lpstr>Calibri</vt:lpstr>
      <vt:lpstr>Times New Roman</vt:lpstr>
      <vt:lpstr>Tema do Office</vt:lpstr>
      <vt:lpstr>1_Tema do Office</vt:lpstr>
      <vt:lpstr>2_Tema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Empreender é sofrer… e prazer!</vt:lpstr>
      <vt:lpstr>Tudo começou…</vt:lpstr>
      <vt:lpstr>Apresentação do PowerPoint</vt:lpstr>
      <vt:lpstr>Apresentação do PowerPoint</vt:lpstr>
      <vt:lpstr>Apresentação do PowerPoint</vt:lpstr>
      <vt:lpstr>Alguns contratempos</vt:lpstr>
      <vt:lpstr>Apresentação do PowerPoint</vt:lpstr>
      <vt:lpstr>Está mesmo quase</vt:lpstr>
      <vt:lpstr>Apresentação do PowerPoint</vt:lpstr>
      <vt:lpstr>Apresentação do PowerPoint</vt:lpstr>
      <vt:lpstr>A tertúlia algarvia  Será uma espécie de um bocadinho de cada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Recensão Crítica</vt:lpstr>
      <vt:lpstr>Recensão Crítica</vt:lpstr>
      <vt:lpstr>Recensão Crítica</vt:lpstr>
      <vt:lpstr>Recensão Crítica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Windows User</dc:creator>
  <cp:lastModifiedBy>Sofia Vairinho</cp:lastModifiedBy>
  <cp:revision>74</cp:revision>
  <dcterms:created xsi:type="dcterms:W3CDTF">2016-09-15T23:51:56Z</dcterms:created>
  <dcterms:modified xsi:type="dcterms:W3CDTF">2025-09-11T09:23:22Z</dcterms:modified>
</cp:coreProperties>
</file>

<file path=docProps/thumbnail.jpeg>
</file>